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8" r:id="rId2"/>
    <p:sldId id="302" r:id="rId3"/>
    <p:sldId id="259" r:id="rId4"/>
    <p:sldId id="300" r:id="rId5"/>
    <p:sldId id="304" r:id="rId6"/>
    <p:sldId id="305" r:id="rId7"/>
    <p:sldId id="306" r:id="rId8"/>
    <p:sldId id="265" r:id="rId9"/>
    <p:sldId id="257" r:id="rId10"/>
    <p:sldId id="307" r:id="rId11"/>
    <p:sldId id="308" r:id="rId12"/>
    <p:sldId id="309" r:id="rId13"/>
    <p:sldId id="310" r:id="rId14"/>
    <p:sldId id="311"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D9DC"/>
    <a:srgbClr val="979DFC"/>
    <a:srgbClr val="82EE6D"/>
    <a:srgbClr val="9EB9F1"/>
    <a:srgbClr val="FF570A"/>
    <a:srgbClr val="00EFE2"/>
    <a:srgbClr val="D00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5"/>
    <p:restoredTop sz="94678"/>
  </p:normalViewPr>
  <p:slideViewPr>
    <p:cSldViewPr snapToGrid="0" snapToObjects="1">
      <p:cViewPr varScale="1">
        <p:scale>
          <a:sx n="72" d="100"/>
          <a:sy n="72" d="100"/>
        </p:scale>
        <p:origin x="98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D951-D31B-D34A-9D46-581A5A3B03B7}" type="datetimeFigureOut">
              <a:rPr lang="en-US" smtClean="0"/>
              <a:t>8/3/2020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22F2F-3719-1640-B5D6-EE05B544AE11}" type="slidenum">
              <a:rPr lang="en-US" smtClean="0"/>
              <a:t>‹#›</a:t>
            </a:fld>
            <a:endParaRPr lang="en-US"/>
          </a:p>
        </p:txBody>
      </p:sp>
    </p:spTree>
    <p:extLst>
      <p:ext uri="{BB962C8B-B14F-4D97-AF65-F5344CB8AC3E}">
        <p14:creationId xmlns:p14="http://schemas.microsoft.com/office/powerpoint/2010/main" val="201228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DC07E8-6D6D-B746-838D-D697E98214DC}" type="slidenum">
              <a:rPr lang="en-US" smtClean="0"/>
              <a:t>3</a:t>
            </a:fld>
            <a:endParaRPr lang="en-US" dirty="0"/>
          </a:p>
        </p:txBody>
      </p:sp>
    </p:spTree>
    <p:extLst>
      <p:ext uri="{BB962C8B-B14F-4D97-AF65-F5344CB8AC3E}">
        <p14:creationId xmlns:p14="http://schemas.microsoft.com/office/powerpoint/2010/main" val="366854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Adherence to trial protocols is, of course, important, but this should not imply that rigid adherence to large numbers of intervention components is necessary to maintain treatment fidelity, as that may impede the application and effectiveness of many complex interventions.</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DB22F2F-3719-1640-B5D6-EE05B544AE11}" type="slidenum">
              <a:rPr lang="en-US" smtClean="0"/>
              <a:t>10</a:t>
            </a:fld>
            <a:endParaRPr lang="en-US"/>
          </a:p>
        </p:txBody>
      </p:sp>
    </p:spTree>
    <p:extLst>
      <p:ext uri="{BB962C8B-B14F-4D97-AF65-F5344CB8AC3E}">
        <p14:creationId xmlns:p14="http://schemas.microsoft.com/office/powerpoint/2010/main" val="77378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B22F2F-3719-1640-B5D6-EE05B544AE11}" type="slidenum">
              <a:rPr lang="en-US" smtClean="0"/>
              <a:t>11</a:t>
            </a:fld>
            <a:endParaRPr lang="en-US"/>
          </a:p>
        </p:txBody>
      </p:sp>
    </p:spTree>
    <p:extLst>
      <p:ext uri="{BB962C8B-B14F-4D97-AF65-F5344CB8AC3E}">
        <p14:creationId xmlns:p14="http://schemas.microsoft.com/office/powerpoint/2010/main" val="237807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22F2F-3719-1640-B5D6-EE05B544AE11}" type="slidenum">
              <a:rPr lang="en-US" smtClean="0"/>
              <a:t>13</a:t>
            </a:fld>
            <a:endParaRPr lang="en-US"/>
          </a:p>
        </p:txBody>
      </p:sp>
    </p:spTree>
    <p:extLst>
      <p:ext uri="{BB962C8B-B14F-4D97-AF65-F5344CB8AC3E}">
        <p14:creationId xmlns:p14="http://schemas.microsoft.com/office/powerpoint/2010/main" val="379769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22F2F-3719-1640-B5D6-EE05B544AE11}" type="slidenum">
              <a:rPr lang="en-US" smtClean="0"/>
              <a:t>14</a:t>
            </a:fld>
            <a:endParaRPr lang="en-US"/>
          </a:p>
        </p:txBody>
      </p:sp>
    </p:spTree>
    <p:extLst>
      <p:ext uri="{BB962C8B-B14F-4D97-AF65-F5344CB8AC3E}">
        <p14:creationId xmlns:p14="http://schemas.microsoft.com/office/powerpoint/2010/main" val="378056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5342-07E3-BD40-A4A0-BFD1D238C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DADD5-6AB5-2C47-9CAB-C3B67DC20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445F05-9740-0948-9AA1-9FE83380ECC2}"/>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B2BA8A0C-E0C2-B142-8938-E7E1AFE66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430F9-90B5-B948-8064-EDDB23BE39B8}"/>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952624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CF53-1439-444B-8BDC-373484A8E9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EEC9FE-CBBE-F64B-8912-F95AD0C45E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044D-1559-0F43-81AF-8E0C419600DC}"/>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0E16C5E3-4787-A741-B94E-B1FB71861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20B54-81D2-6E4A-9464-94C8BCF9135B}"/>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127615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CBA2A-47BC-FB46-B78D-008D1785F6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4E999-9E99-2148-ACA9-88E57C63D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E0DC3-D54B-A74C-B196-74EC9858DDDE}"/>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F5E6E45A-6818-6E45-9366-6A45BD959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7B91A-92FE-8844-B3A3-DC92A2D0902E}"/>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243475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26BA-6A15-C541-BE3D-534617E57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A47A8-B3B3-764B-A037-2800E97D8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7B87A-888D-C649-B955-743E7D40118B}"/>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7E76EC24-5905-E242-9F39-C9E273D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B172E-4772-564C-BF86-52F365AE170B}"/>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360160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1F45-91D7-E547-9923-28DE26ADD1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D1F64-691A-2744-A907-A994AEFC50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83F74C-81A9-E44C-9357-885342D909DA}"/>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88AE3152-5458-5C43-836B-63C45B8AF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CE1EC-7A6E-A04C-B292-CFAAF096D1FC}"/>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9599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A24A-6161-D742-814C-5A68F20C1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04C12-1716-9C40-9F89-F858395E67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F26BB5-9EA9-AE4B-9724-22FFC3917B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01E6F-61F7-D441-B10F-E9B47E8187BA}"/>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6" name="Footer Placeholder 5">
            <a:extLst>
              <a:ext uri="{FF2B5EF4-FFF2-40B4-BE49-F238E27FC236}">
                <a16:creationId xmlns:a16="http://schemas.microsoft.com/office/drawing/2014/main" id="{4D51C51E-AADA-5040-9D0C-44A102080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2F1D1-FB27-A740-B7EC-0B442858DD21}"/>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200443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4AE8-3C9C-1542-9B75-E34E264617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BEE20-E0C9-BC41-8FAA-638F44461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08EEA8-663A-C94C-9343-BFA2255BE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2DC39-395F-1B49-BB2F-2585F9D80C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CD99B-5D8B-9944-9687-4AA559D4D8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9CE5D-5E9B-7A4C-BD47-B4894AB92B85}"/>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8" name="Footer Placeholder 7">
            <a:extLst>
              <a:ext uri="{FF2B5EF4-FFF2-40B4-BE49-F238E27FC236}">
                <a16:creationId xmlns:a16="http://schemas.microsoft.com/office/drawing/2014/main" id="{8647FC81-A31C-084A-A568-96B4AF2DC0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2D378-8F3C-1A48-897D-9CEF83AF69ED}"/>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152722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1D2C-E167-374F-98B1-B225DC6029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093CE-3FB0-CE45-B650-FE62B7D2A593}"/>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4" name="Footer Placeholder 3">
            <a:extLst>
              <a:ext uri="{FF2B5EF4-FFF2-40B4-BE49-F238E27FC236}">
                <a16:creationId xmlns:a16="http://schemas.microsoft.com/office/drawing/2014/main" id="{AFBC79DE-091A-5045-AD1A-C870CF709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6B7CC7-91FD-EA41-9888-0B17018722D5}"/>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17317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1DA1B-2F4B-2B4A-91EF-88FC03884A96}"/>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3" name="Footer Placeholder 2">
            <a:extLst>
              <a:ext uri="{FF2B5EF4-FFF2-40B4-BE49-F238E27FC236}">
                <a16:creationId xmlns:a16="http://schemas.microsoft.com/office/drawing/2014/main" id="{E1E568AA-4D2F-2640-8C01-14CE754E7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394742-D2D2-F34B-91B1-7958344F4359}"/>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402862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2C49-C81A-0044-AA6C-CB56EB524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CDA3AA-2DD9-4642-A308-F7B76B5BF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94CFE-6042-934E-9C97-F6E2B53B3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B94EB-11DA-654B-8D71-C229CE38A8D7}"/>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6" name="Footer Placeholder 5">
            <a:extLst>
              <a:ext uri="{FF2B5EF4-FFF2-40B4-BE49-F238E27FC236}">
                <a16:creationId xmlns:a16="http://schemas.microsoft.com/office/drawing/2014/main" id="{7A349F30-BEA1-244B-9DC7-26067A502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C5467-48EB-274A-A915-A237752460E2}"/>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232257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CA69-B3A3-8B4C-9C4D-BDD9D9823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CBC770-7D09-8B49-B154-58958C4EF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91A098-0C33-3E42-8615-58EE26574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C1312-CAFA-7146-9832-140F1DA86E5E}"/>
              </a:ext>
            </a:extLst>
          </p:cNvPr>
          <p:cNvSpPr>
            <a:spLocks noGrp="1"/>
          </p:cNvSpPr>
          <p:nvPr>
            <p:ph type="dt" sz="half" idx="10"/>
          </p:nvPr>
        </p:nvSpPr>
        <p:spPr/>
        <p:txBody>
          <a:bodyPr/>
          <a:lstStyle/>
          <a:p>
            <a:fld id="{FB4B4CDD-F7A3-0E42-A5A3-2BD7D8EADB2E}" type="datetimeFigureOut">
              <a:rPr lang="en-US" smtClean="0"/>
              <a:t>8/3/2020</a:t>
            </a:fld>
            <a:endParaRPr lang="en-US"/>
          </a:p>
        </p:txBody>
      </p:sp>
      <p:sp>
        <p:nvSpPr>
          <p:cNvPr id="6" name="Footer Placeholder 5">
            <a:extLst>
              <a:ext uri="{FF2B5EF4-FFF2-40B4-BE49-F238E27FC236}">
                <a16:creationId xmlns:a16="http://schemas.microsoft.com/office/drawing/2014/main" id="{0C93F2BB-F0D5-F741-AAD9-A521388FF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4C067-EA56-F644-9EA6-790CB2A9765B}"/>
              </a:ext>
            </a:extLst>
          </p:cNvPr>
          <p:cNvSpPr>
            <a:spLocks noGrp="1"/>
          </p:cNvSpPr>
          <p:nvPr>
            <p:ph type="sldNum" sz="quarter" idx="12"/>
          </p:nvPr>
        </p:nvSpPr>
        <p:spPr/>
        <p:txBody>
          <a:bodyPr/>
          <a:lstStyle/>
          <a:p>
            <a:fld id="{2E604F71-2243-5B45-A86D-3AEC9287B6A4}" type="slidenum">
              <a:rPr lang="en-US" smtClean="0"/>
              <a:t>‹#›</a:t>
            </a:fld>
            <a:endParaRPr lang="en-US"/>
          </a:p>
        </p:txBody>
      </p:sp>
    </p:spTree>
    <p:extLst>
      <p:ext uri="{BB962C8B-B14F-4D97-AF65-F5344CB8AC3E}">
        <p14:creationId xmlns:p14="http://schemas.microsoft.com/office/powerpoint/2010/main" val="40758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4BF5D-AB7A-6B46-8B48-CD29267B6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9BE13-CDD0-0D4F-B0A9-9B85D3D8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3E1AC-9A30-E244-AAA0-0243BB4F0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B4CDD-F7A3-0E42-A5A3-2BD7D8EADB2E}" type="datetimeFigureOut">
              <a:rPr lang="en-US" smtClean="0"/>
              <a:t>8/3/2020</a:t>
            </a:fld>
            <a:endParaRPr lang="en-US"/>
          </a:p>
        </p:txBody>
      </p:sp>
      <p:sp>
        <p:nvSpPr>
          <p:cNvPr id="5" name="Footer Placeholder 4">
            <a:extLst>
              <a:ext uri="{FF2B5EF4-FFF2-40B4-BE49-F238E27FC236}">
                <a16:creationId xmlns:a16="http://schemas.microsoft.com/office/drawing/2014/main" id="{E8939B7C-8C93-DF4B-BDC5-77F77400A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1AFEBC-6E77-9745-87EF-245EF2C8A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04F71-2243-5B45-A86D-3AEC9287B6A4}" type="slidenum">
              <a:rPr lang="en-US" smtClean="0"/>
              <a:t>‹#›</a:t>
            </a:fld>
            <a:endParaRPr lang="en-US"/>
          </a:p>
        </p:txBody>
      </p:sp>
    </p:spTree>
    <p:extLst>
      <p:ext uri="{BB962C8B-B14F-4D97-AF65-F5344CB8AC3E}">
        <p14:creationId xmlns:p14="http://schemas.microsoft.com/office/powerpoint/2010/main" val="561998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AFFF-EBA6-7540-9A51-CAD5ADF1345E}"/>
              </a:ext>
            </a:extLst>
          </p:cNvPr>
          <p:cNvSpPr>
            <a:spLocks noGrp="1"/>
          </p:cNvSpPr>
          <p:nvPr>
            <p:ph type="ctrTitle"/>
          </p:nvPr>
        </p:nvSpPr>
        <p:spPr>
          <a:xfrm>
            <a:off x="1524000" y="1458248"/>
            <a:ext cx="9144000" cy="1841801"/>
          </a:xfrm>
        </p:spPr>
        <p:txBody>
          <a:bodyPr>
            <a:noAutofit/>
          </a:bodyPr>
          <a:lstStyle/>
          <a:p>
            <a:r>
              <a:rPr lang="en-US" sz="4000" dirty="0">
                <a:solidFill>
                  <a:srgbClr val="002060"/>
                </a:solidFill>
                <a:latin typeface="+mn-lt"/>
              </a:rPr>
              <a:t>The CONSIDER framework: Guiding intervention fidelity and study design in clinical trials of surgery and complex Interventions.</a:t>
            </a:r>
          </a:p>
        </p:txBody>
      </p:sp>
      <p:sp>
        <p:nvSpPr>
          <p:cNvPr id="3" name="Subtitle 2">
            <a:extLst>
              <a:ext uri="{FF2B5EF4-FFF2-40B4-BE49-F238E27FC236}">
                <a16:creationId xmlns:a16="http://schemas.microsoft.com/office/drawing/2014/main" id="{3D619D35-7F32-3B4F-B058-F7D3D66A930C}"/>
              </a:ext>
            </a:extLst>
          </p:cNvPr>
          <p:cNvSpPr>
            <a:spLocks noGrp="1"/>
          </p:cNvSpPr>
          <p:nvPr>
            <p:ph type="subTitle" idx="1"/>
          </p:nvPr>
        </p:nvSpPr>
        <p:spPr>
          <a:xfrm>
            <a:off x="1524000" y="3602038"/>
            <a:ext cx="9144000" cy="980472"/>
          </a:xfrm>
        </p:spPr>
        <p:txBody>
          <a:bodyPr/>
          <a:lstStyle/>
          <a:p>
            <a:r>
              <a:rPr lang="en-US" dirty="0">
                <a:latin typeface="+mj-lt"/>
              </a:rPr>
              <a:t>Arsenio Paez,  Daniel Hind, David Beard </a:t>
            </a:r>
          </a:p>
        </p:txBody>
      </p:sp>
      <p:pic>
        <p:nvPicPr>
          <p:cNvPr id="6" name="Picture 5" descr="A picture containing drawing, room&#10;&#10;Description automatically generated">
            <a:extLst>
              <a:ext uri="{FF2B5EF4-FFF2-40B4-BE49-F238E27FC236}">
                <a16:creationId xmlns:a16="http://schemas.microsoft.com/office/drawing/2014/main" id="{07F68216-CAAA-3E4B-9551-A94E25B8F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5745" y="4582510"/>
            <a:ext cx="3306749" cy="980649"/>
          </a:xfrm>
          <a:prstGeom prst="rect">
            <a:avLst/>
          </a:prstGeom>
        </p:spPr>
      </p:pic>
      <p:pic>
        <p:nvPicPr>
          <p:cNvPr id="8" name="Picture 7">
            <a:extLst>
              <a:ext uri="{FF2B5EF4-FFF2-40B4-BE49-F238E27FC236}">
                <a16:creationId xmlns:a16="http://schemas.microsoft.com/office/drawing/2014/main" id="{65F46274-28D9-6749-8AD4-6A89899E4088}"/>
              </a:ext>
            </a:extLst>
          </p:cNvPr>
          <p:cNvPicPr>
            <a:picLocks noChangeAspect="1"/>
          </p:cNvPicPr>
          <p:nvPr/>
        </p:nvPicPr>
        <p:blipFill>
          <a:blip r:embed="rId5"/>
          <a:stretch>
            <a:fillRect/>
          </a:stretch>
        </p:blipFill>
        <p:spPr>
          <a:xfrm>
            <a:off x="7946729" y="4353248"/>
            <a:ext cx="2721271" cy="1367578"/>
          </a:xfrm>
          <a:prstGeom prst="rect">
            <a:avLst/>
          </a:prstGeom>
        </p:spPr>
      </p:pic>
      <p:pic>
        <p:nvPicPr>
          <p:cNvPr id="9" name="Picture 8">
            <a:extLst>
              <a:ext uri="{FF2B5EF4-FFF2-40B4-BE49-F238E27FC236}">
                <a16:creationId xmlns:a16="http://schemas.microsoft.com/office/drawing/2014/main" id="{AF00CE12-00F8-B540-9ED2-E4940EAD8F77}"/>
              </a:ext>
            </a:extLst>
          </p:cNvPr>
          <p:cNvPicPr>
            <a:picLocks noChangeAspect="1"/>
          </p:cNvPicPr>
          <p:nvPr/>
        </p:nvPicPr>
        <p:blipFill>
          <a:blip r:embed="rId6"/>
          <a:stretch>
            <a:fillRect/>
          </a:stretch>
        </p:blipFill>
        <p:spPr>
          <a:xfrm>
            <a:off x="1872917" y="4353248"/>
            <a:ext cx="1356971" cy="1356971"/>
          </a:xfrm>
          <a:prstGeom prst="rect">
            <a:avLst/>
          </a:prstGeom>
        </p:spPr>
      </p:pic>
      <p:pic>
        <p:nvPicPr>
          <p:cNvPr id="10" name="Recorded Sound" descr="Recorded Sound">
            <a:hlinkClick r:id="" action="ppaction://media"/>
            <a:extLst>
              <a:ext uri="{FF2B5EF4-FFF2-40B4-BE49-F238E27FC236}">
                <a16:creationId xmlns:a16="http://schemas.microsoft.com/office/drawing/2014/main" id="{0AECCB1E-C270-244C-B018-5FD470E41A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9647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EF2E-CEA6-A84B-91E6-F9A0309D11A9}"/>
              </a:ext>
            </a:extLst>
          </p:cNvPr>
          <p:cNvSpPr>
            <a:spLocks noGrp="1"/>
          </p:cNvSpPr>
          <p:nvPr>
            <p:ph type="title"/>
          </p:nvPr>
        </p:nvSpPr>
        <p:spPr/>
        <p:txBody>
          <a:bodyPr/>
          <a:lstStyle/>
          <a:p>
            <a:r>
              <a:rPr lang="en-US" dirty="0">
                <a:solidFill>
                  <a:srgbClr val="002060"/>
                </a:solidFill>
              </a:rPr>
              <a:t>Design</a:t>
            </a:r>
          </a:p>
        </p:txBody>
      </p:sp>
      <p:sp>
        <p:nvSpPr>
          <p:cNvPr id="3" name="Content Placeholder 2">
            <a:extLst>
              <a:ext uri="{FF2B5EF4-FFF2-40B4-BE49-F238E27FC236}">
                <a16:creationId xmlns:a16="http://schemas.microsoft.com/office/drawing/2014/main" id="{CE5DAB98-CD09-8142-9BB5-8A83B631A8EC}"/>
              </a:ext>
            </a:extLst>
          </p:cNvPr>
          <p:cNvSpPr>
            <a:spLocks noGrp="1"/>
          </p:cNvSpPr>
          <p:nvPr>
            <p:ph idx="1"/>
          </p:nvPr>
        </p:nvSpPr>
        <p:spPr>
          <a:xfrm>
            <a:off x="838200" y="1578490"/>
            <a:ext cx="10515600" cy="4351338"/>
          </a:xfrm>
        </p:spPr>
        <p:txBody>
          <a:bodyPr/>
          <a:lstStyle/>
          <a:p>
            <a:r>
              <a:rPr lang="en-US" dirty="0">
                <a:latin typeface="+mj-lt"/>
              </a:rPr>
              <a:t>Core elements of intervention and clinical trial  (</a:t>
            </a:r>
            <a:r>
              <a:rPr lang="en-US" dirty="0" err="1">
                <a:latin typeface="+mj-lt"/>
              </a:rPr>
              <a:t>TIDieR</a:t>
            </a:r>
            <a:r>
              <a:rPr lang="en-US" dirty="0">
                <a:latin typeface="+mj-lt"/>
              </a:rPr>
              <a:t> 1-6)</a:t>
            </a:r>
          </a:p>
          <a:p>
            <a:r>
              <a:rPr lang="en-US" b="1" dirty="0">
                <a:latin typeface="+mj-lt"/>
              </a:rPr>
              <a:t>Intervention Design:</a:t>
            </a:r>
          </a:p>
          <a:p>
            <a:pPr lvl="1"/>
            <a:r>
              <a:rPr lang="en-US" dirty="0">
                <a:latin typeface="+mj-lt"/>
              </a:rPr>
              <a:t>Treatment Theory/mechanisms of action/objects of treatment</a:t>
            </a:r>
          </a:p>
          <a:p>
            <a:pPr lvl="1"/>
            <a:r>
              <a:rPr lang="en-US" dirty="0">
                <a:latin typeface="+mj-lt"/>
              </a:rPr>
              <a:t>Active ingredients/dosage</a:t>
            </a:r>
          </a:p>
          <a:p>
            <a:pPr lvl="1"/>
            <a:r>
              <a:rPr lang="en-US" dirty="0">
                <a:latin typeface="+mj-lt"/>
              </a:rPr>
              <a:t>Operationalization of intervention:  (core and flexible components/adaptation)</a:t>
            </a:r>
          </a:p>
          <a:p>
            <a:r>
              <a:rPr lang="en-US" dirty="0"/>
              <a:t>Trial Design: Elements of a study protocol </a:t>
            </a:r>
          </a:p>
          <a:p>
            <a:pPr lvl="1"/>
            <a:r>
              <a:rPr lang="en-US" dirty="0">
                <a:latin typeface="+mj-lt"/>
              </a:rPr>
              <a:t>Trial protocol and treatment manual</a:t>
            </a:r>
          </a:p>
          <a:p>
            <a:pPr lvl="1"/>
            <a:r>
              <a:rPr lang="en-US" dirty="0">
                <a:latin typeface="+mj-lt"/>
              </a:rPr>
              <a:t>Methods for monitoring fidelity during trial (checklists, audit, </a:t>
            </a:r>
            <a:r>
              <a:rPr lang="en-US" dirty="0" err="1">
                <a:latin typeface="+mj-lt"/>
              </a:rPr>
              <a:t>etc</a:t>
            </a:r>
            <a:r>
              <a:rPr lang="en-US" dirty="0">
                <a:latin typeface="+mj-lt"/>
              </a:rPr>
              <a:t>)</a:t>
            </a:r>
          </a:p>
          <a:p>
            <a:r>
              <a:rPr lang="en-US" b="1" dirty="0">
                <a:latin typeface="+mj-lt"/>
              </a:rPr>
              <a:t>Training of providers</a:t>
            </a:r>
          </a:p>
          <a:p>
            <a:pPr lvl="1"/>
            <a:r>
              <a:rPr lang="en-US" dirty="0">
                <a:latin typeface="+mj-lt"/>
              </a:rPr>
              <a:t>Training to provide intervention, review manual</a:t>
            </a:r>
          </a:p>
          <a:p>
            <a:pPr lvl="1"/>
            <a:r>
              <a:rPr lang="en-US" dirty="0">
                <a:latin typeface="+mj-lt"/>
              </a:rPr>
              <a:t>Monitoring drift</a:t>
            </a:r>
          </a:p>
          <a:p>
            <a:pPr marL="457200" lvl="1" indent="0">
              <a:buNone/>
            </a:pPr>
            <a:endParaRPr lang="en-US" dirty="0">
              <a:latin typeface="+mj-lt"/>
            </a:endParaRPr>
          </a:p>
        </p:txBody>
      </p:sp>
      <p:pic>
        <p:nvPicPr>
          <p:cNvPr id="5" name="Recorded Sound" descr="Recorded Sound">
            <a:hlinkClick r:id="" action="ppaction://media"/>
            <a:extLst>
              <a:ext uri="{FF2B5EF4-FFF2-40B4-BE49-F238E27FC236}">
                <a16:creationId xmlns:a16="http://schemas.microsoft.com/office/drawing/2014/main" id="{F6E02889-AACE-EB4F-AC5A-A778ED8D50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pic>
        <p:nvPicPr>
          <p:cNvPr id="7" name="Recorded Sound" descr="Recorded Sound">
            <a:hlinkClick r:id="" action="ppaction://media"/>
            <a:extLst>
              <a:ext uri="{FF2B5EF4-FFF2-40B4-BE49-F238E27FC236}">
                <a16:creationId xmlns:a16="http://schemas.microsoft.com/office/drawing/2014/main" id="{20085413-AAC5-E345-8924-C7AD4BEFB9E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4876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9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DC09-0711-0843-98B3-B0554E8B39C9}"/>
              </a:ext>
            </a:extLst>
          </p:cNvPr>
          <p:cNvSpPr>
            <a:spLocks noGrp="1"/>
          </p:cNvSpPr>
          <p:nvPr>
            <p:ph type="title"/>
          </p:nvPr>
        </p:nvSpPr>
        <p:spPr/>
        <p:txBody>
          <a:bodyPr/>
          <a:lstStyle/>
          <a:p>
            <a:r>
              <a:rPr lang="en-US" dirty="0">
                <a:solidFill>
                  <a:srgbClr val="002060"/>
                </a:solidFill>
              </a:rPr>
              <a:t>Delivery</a:t>
            </a:r>
          </a:p>
        </p:txBody>
      </p:sp>
      <p:sp>
        <p:nvSpPr>
          <p:cNvPr id="3" name="Content Placeholder 2">
            <a:extLst>
              <a:ext uri="{FF2B5EF4-FFF2-40B4-BE49-F238E27FC236}">
                <a16:creationId xmlns:a16="http://schemas.microsoft.com/office/drawing/2014/main" id="{8E647632-F309-3C43-B8AE-1A0A8C4BCED5}"/>
              </a:ext>
            </a:extLst>
          </p:cNvPr>
          <p:cNvSpPr>
            <a:spLocks noGrp="1"/>
          </p:cNvSpPr>
          <p:nvPr>
            <p:ph idx="1"/>
          </p:nvPr>
        </p:nvSpPr>
        <p:spPr/>
        <p:txBody>
          <a:bodyPr/>
          <a:lstStyle/>
          <a:p>
            <a:r>
              <a:rPr lang="en-US" dirty="0">
                <a:latin typeface="+mj-lt"/>
              </a:rPr>
              <a:t>Ensuring intervention delivered is faithful to protocol  (</a:t>
            </a:r>
            <a:r>
              <a:rPr lang="en-US" dirty="0" err="1">
                <a:latin typeface="+mj-lt"/>
              </a:rPr>
              <a:t>TIDieR</a:t>
            </a:r>
            <a:r>
              <a:rPr lang="en-US" dirty="0">
                <a:latin typeface="+mj-lt"/>
              </a:rPr>
              <a:t> 9-12)</a:t>
            </a:r>
          </a:p>
          <a:p>
            <a:r>
              <a:rPr lang="en-US" b="1" dirty="0">
                <a:latin typeface="+mj-lt"/>
              </a:rPr>
              <a:t>Monitoring of adherence </a:t>
            </a:r>
            <a:r>
              <a:rPr lang="en-US" dirty="0">
                <a:latin typeface="+mj-lt"/>
              </a:rPr>
              <a:t>procedures </a:t>
            </a:r>
          </a:p>
          <a:p>
            <a:pPr lvl="1"/>
            <a:r>
              <a:rPr lang="en-US" dirty="0">
                <a:latin typeface="+mj-lt"/>
              </a:rPr>
              <a:t>Existing or customized checklists, frequency counts for behaviours </a:t>
            </a:r>
          </a:p>
          <a:p>
            <a:r>
              <a:rPr lang="en-US" b="1" dirty="0">
                <a:latin typeface="+mj-lt"/>
              </a:rPr>
              <a:t>Tailoring and adaptation</a:t>
            </a:r>
          </a:p>
          <a:p>
            <a:pPr lvl="1"/>
            <a:r>
              <a:rPr lang="en-US" dirty="0">
                <a:latin typeface="+mj-lt"/>
              </a:rPr>
              <a:t> Pre-determining allowable flexibility to accommodate participant differences</a:t>
            </a:r>
          </a:p>
          <a:p>
            <a:pPr lvl="1"/>
            <a:r>
              <a:rPr lang="en-US" dirty="0">
                <a:latin typeface="+mj-lt"/>
              </a:rPr>
              <a:t>Careful documentation of adaptations </a:t>
            </a:r>
          </a:p>
          <a:p>
            <a:r>
              <a:rPr lang="en-US" b="1" dirty="0">
                <a:latin typeface="+mj-lt"/>
              </a:rPr>
              <a:t>Provider competence</a:t>
            </a:r>
          </a:p>
          <a:p>
            <a:pPr lvl="1"/>
            <a:r>
              <a:rPr lang="en-US" dirty="0">
                <a:latin typeface="+mj-lt"/>
              </a:rPr>
              <a:t>Monitoring providers’ skill delivering the intervention during the trial </a:t>
            </a:r>
          </a:p>
          <a:p>
            <a:pPr lvl="1"/>
            <a:r>
              <a:rPr lang="en-US" dirty="0">
                <a:latin typeface="+mj-lt"/>
              </a:rPr>
              <a:t>Random sampling of sessions to supervise</a:t>
            </a:r>
          </a:p>
          <a:p>
            <a:pPr lvl="1"/>
            <a:r>
              <a:rPr lang="en-US" dirty="0">
                <a:latin typeface="+mj-lt"/>
              </a:rPr>
              <a:t> Video or audio audit </a:t>
            </a:r>
          </a:p>
        </p:txBody>
      </p:sp>
      <p:pic>
        <p:nvPicPr>
          <p:cNvPr id="4" name="Recorded Sound" descr="Recorded Sound">
            <a:hlinkClick r:id="" action="ppaction://media"/>
            <a:extLst>
              <a:ext uri="{FF2B5EF4-FFF2-40B4-BE49-F238E27FC236}">
                <a16:creationId xmlns:a16="http://schemas.microsoft.com/office/drawing/2014/main" id="{BE68F578-8186-5240-B4B4-E8CFBE772C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223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7FC4-9277-9C45-A5E4-E7541B4FAD57}"/>
              </a:ext>
            </a:extLst>
          </p:cNvPr>
          <p:cNvSpPr>
            <a:spLocks noGrp="1"/>
          </p:cNvSpPr>
          <p:nvPr>
            <p:ph type="title"/>
          </p:nvPr>
        </p:nvSpPr>
        <p:spPr/>
        <p:txBody>
          <a:bodyPr/>
          <a:lstStyle/>
          <a:p>
            <a:r>
              <a:rPr lang="en-US" dirty="0">
                <a:solidFill>
                  <a:srgbClr val="002060"/>
                </a:solidFill>
              </a:rPr>
              <a:t>Receipt</a:t>
            </a:r>
          </a:p>
        </p:txBody>
      </p:sp>
      <p:sp>
        <p:nvSpPr>
          <p:cNvPr id="3" name="Content Placeholder 2">
            <a:extLst>
              <a:ext uri="{FF2B5EF4-FFF2-40B4-BE49-F238E27FC236}">
                <a16:creationId xmlns:a16="http://schemas.microsoft.com/office/drawing/2014/main" id="{6128D9ED-8060-9F4A-9781-1531D82F1E9E}"/>
              </a:ext>
            </a:extLst>
          </p:cNvPr>
          <p:cNvSpPr>
            <a:spLocks noGrp="1"/>
          </p:cNvSpPr>
          <p:nvPr>
            <p:ph idx="1"/>
          </p:nvPr>
        </p:nvSpPr>
        <p:spPr/>
        <p:txBody>
          <a:bodyPr/>
          <a:lstStyle/>
          <a:p>
            <a:r>
              <a:rPr lang="en-US" dirty="0">
                <a:latin typeface="+mj-lt"/>
              </a:rPr>
              <a:t>Exposure of the participants to the intervention (</a:t>
            </a:r>
            <a:r>
              <a:rPr lang="en-US" dirty="0" err="1">
                <a:latin typeface="+mj-lt"/>
              </a:rPr>
              <a:t>TIDieR</a:t>
            </a:r>
            <a:r>
              <a:rPr lang="en-US" dirty="0">
                <a:latin typeface="+mj-lt"/>
              </a:rPr>
              <a:t> 8)</a:t>
            </a:r>
          </a:p>
          <a:p>
            <a:pPr lvl="1"/>
            <a:r>
              <a:rPr lang="en-US" dirty="0">
                <a:latin typeface="+mj-lt"/>
              </a:rPr>
              <a:t>participant’s session attendance/exposure/dosage</a:t>
            </a:r>
          </a:p>
          <a:p>
            <a:pPr lvl="1"/>
            <a:r>
              <a:rPr lang="en-US" dirty="0">
                <a:latin typeface="+mj-lt"/>
              </a:rPr>
              <a:t>receipt of core elements </a:t>
            </a:r>
          </a:p>
          <a:p>
            <a:r>
              <a:rPr lang="en-US" dirty="0">
                <a:latin typeface="+mj-lt"/>
              </a:rPr>
              <a:t>Participant response during trial</a:t>
            </a:r>
          </a:p>
          <a:p>
            <a:pPr lvl="1"/>
            <a:r>
              <a:rPr lang="en-US" dirty="0">
                <a:latin typeface="+mj-lt"/>
              </a:rPr>
              <a:t>ability to perform treatment related-skills during the trial </a:t>
            </a:r>
          </a:p>
          <a:p>
            <a:pPr lvl="1"/>
            <a:r>
              <a:rPr lang="en-US" dirty="0">
                <a:latin typeface="+mj-lt"/>
              </a:rPr>
              <a:t>understanding of the treatment </a:t>
            </a:r>
          </a:p>
          <a:p>
            <a:r>
              <a:rPr lang="en-US" dirty="0">
                <a:latin typeface="+mj-lt"/>
              </a:rPr>
              <a:t>Monitor participant drop-out, and why this has taken place</a:t>
            </a:r>
          </a:p>
          <a:p>
            <a:pPr lvl="1"/>
            <a:r>
              <a:rPr lang="en-US" dirty="0">
                <a:latin typeface="+mj-lt"/>
              </a:rPr>
              <a:t>scheduling, intervention complexity, or comprehension </a:t>
            </a:r>
          </a:p>
          <a:p>
            <a:r>
              <a:rPr lang="en-US" dirty="0">
                <a:latin typeface="+mj-lt"/>
              </a:rPr>
              <a:t>Evaluate during trial and after in process evaluation</a:t>
            </a:r>
          </a:p>
          <a:p>
            <a:endParaRPr lang="en-US" dirty="0"/>
          </a:p>
        </p:txBody>
      </p:sp>
      <p:pic>
        <p:nvPicPr>
          <p:cNvPr id="4" name="Recorded Sound" descr="Recorded Sound">
            <a:hlinkClick r:id="" action="ppaction://media"/>
            <a:extLst>
              <a:ext uri="{FF2B5EF4-FFF2-40B4-BE49-F238E27FC236}">
                <a16:creationId xmlns:a16="http://schemas.microsoft.com/office/drawing/2014/main" id="{14F42B20-656E-FA49-9752-42DC01D7D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6884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010A-E908-424F-988F-B896B8D08176}"/>
              </a:ext>
            </a:extLst>
          </p:cNvPr>
          <p:cNvSpPr>
            <a:spLocks noGrp="1"/>
          </p:cNvSpPr>
          <p:nvPr>
            <p:ph type="title"/>
          </p:nvPr>
        </p:nvSpPr>
        <p:spPr/>
        <p:txBody>
          <a:bodyPr/>
          <a:lstStyle/>
          <a:p>
            <a:r>
              <a:rPr lang="en-US" dirty="0">
                <a:solidFill>
                  <a:srgbClr val="002060"/>
                </a:solidFill>
              </a:rPr>
              <a:t>CONSIDER benefits EBM</a:t>
            </a:r>
          </a:p>
        </p:txBody>
      </p:sp>
      <p:sp>
        <p:nvSpPr>
          <p:cNvPr id="3" name="Content Placeholder 2">
            <a:extLst>
              <a:ext uri="{FF2B5EF4-FFF2-40B4-BE49-F238E27FC236}">
                <a16:creationId xmlns:a16="http://schemas.microsoft.com/office/drawing/2014/main" id="{AE6E4201-30AC-BC4F-86D8-9EED0DBA1EF5}"/>
              </a:ext>
            </a:extLst>
          </p:cNvPr>
          <p:cNvSpPr>
            <a:spLocks noGrp="1"/>
          </p:cNvSpPr>
          <p:nvPr>
            <p:ph idx="1"/>
          </p:nvPr>
        </p:nvSpPr>
        <p:spPr/>
        <p:txBody>
          <a:bodyPr/>
          <a:lstStyle/>
          <a:p>
            <a:r>
              <a:rPr lang="en-US" dirty="0">
                <a:latin typeface="+mj-lt"/>
              </a:rPr>
              <a:t>Addresses important gap in complex interventions fidelity</a:t>
            </a:r>
          </a:p>
          <a:p>
            <a:r>
              <a:rPr lang="en-US" dirty="0">
                <a:latin typeface="+mj-lt"/>
              </a:rPr>
              <a:t>First fidelity framework for interventional treatments</a:t>
            </a:r>
          </a:p>
          <a:p>
            <a:r>
              <a:rPr lang="en-US" dirty="0">
                <a:latin typeface="+mj-lt"/>
              </a:rPr>
              <a:t>Facilitates reproducibility and implementation into clinical practice </a:t>
            </a:r>
          </a:p>
          <a:p>
            <a:r>
              <a:rPr lang="en-US" dirty="0">
                <a:latin typeface="+mj-lt"/>
              </a:rPr>
              <a:t>Reduce research waste</a:t>
            </a:r>
          </a:p>
          <a:p>
            <a:r>
              <a:rPr lang="en-US" dirty="0">
                <a:latin typeface="+mj-lt"/>
              </a:rPr>
              <a:t>Facilitates more accurate estimates of treatment effects</a:t>
            </a:r>
          </a:p>
          <a:p>
            <a:r>
              <a:rPr lang="en-US" dirty="0">
                <a:latin typeface="+mj-lt"/>
              </a:rPr>
              <a:t>Failure to implement with fidelity undermine patient care</a:t>
            </a:r>
          </a:p>
          <a:p>
            <a:r>
              <a:rPr lang="en-US" dirty="0">
                <a:latin typeface="+mj-lt"/>
              </a:rPr>
              <a:t>Benefits for addressing difficulties with complex intervention trials</a:t>
            </a:r>
          </a:p>
        </p:txBody>
      </p:sp>
      <p:pic>
        <p:nvPicPr>
          <p:cNvPr id="5" name="Recorded Sound" descr="Recorded Sound">
            <a:hlinkClick r:id="" action="ppaction://media"/>
            <a:extLst>
              <a:ext uri="{FF2B5EF4-FFF2-40B4-BE49-F238E27FC236}">
                <a16:creationId xmlns:a16="http://schemas.microsoft.com/office/drawing/2014/main" id="{9853ADE8-FC87-6A40-AE9B-01AF499DD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7399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C999-2C8A-4546-9001-35893BC060AC}"/>
              </a:ext>
            </a:extLst>
          </p:cNvPr>
          <p:cNvSpPr>
            <a:spLocks noGrp="1"/>
          </p:cNvSpPr>
          <p:nvPr>
            <p:ph type="title"/>
          </p:nvPr>
        </p:nvSpPr>
        <p:spPr/>
        <p:txBody>
          <a:bodyPr/>
          <a:lstStyle/>
          <a:p>
            <a:br>
              <a:rPr lang="en-US" dirty="0"/>
            </a:br>
            <a:r>
              <a:rPr lang="en-US" dirty="0">
                <a:solidFill>
                  <a:srgbClr val="002060"/>
                </a:solidFill>
              </a:rPr>
              <a:t>CONSIDER facilitates trial design</a:t>
            </a:r>
            <a:br>
              <a:rPr lang="en-US" dirty="0"/>
            </a:br>
            <a:endParaRPr lang="en-US" dirty="0"/>
          </a:p>
        </p:txBody>
      </p:sp>
      <p:sp>
        <p:nvSpPr>
          <p:cNvPr id="3" name="Content Placeholder 2">
            <a:extLst>
              <a:ext uri="{FF2B5EF4-FFF2-40B4-BE49-F238E27FC236}">
                <a16:creationId xmlns:a16="http://schemas.microsoft.com/office/drawing/2014/main" id="{A61F058B-9BD5-2F42-BA44-E61D9348B873}"/>
              </a:ext>
            </a:extLst>
          </p:cNvPr>
          <p:cNvSpPr>
            <a:spLocks noGrp="1"/>
          </p:cNvSpPr>
          <p:nvPr>
            <p:ph idx="1"/>
          </p:nvPr>
        </p:nvSpPr>
        <p:spPr/>
        <p:txBody>
          <a:bodyPr/>
          <a:lstStyle/>
          <a:p>
            <a:r>
              <a:rPr lang="en-US" dirty="0">
                <a:latin typeface="+mj-lt"/>
              </a:rPr>
              <a:t>Placebo/sham: similar to experimental Rx but lack active ingredients</a:t>
            </a:r>
          </a:p>
          <a:p>
            <a:r>
              <a:rPr lang="en-US" dirty="0">
                <a:latin typeface="+mj-lt"/>
              </a:rPr>
              <a:t>“Move the needle” between varying levels of intervention fidelity </a:t>
            </a:r>
          </a:p>
          <a:p>
            <a:r>
              <a:rPr lang="en-US" dirty="0">
                <a:latin typeface="+mj-lt"/>
              </a:rPr>
              <a:t>Experimental Rx to placebo-delivering no/very low dose of active </a:t>
            </a:r>
            <a:r>
              <a:rPr lang="en-US" dirty="0" err="1">
                <a:latin typeface="+mj-lt"/>
              </a:rPr>
              <a:t>ingd</a:t>
            </a:r>
            <a:r>
              <a:rPr lang="en-US" dirty="0">
                <a:latin typeface="+mj-lt"/>
              </a:rPr>
              <a:t>. </a:t>
            </a:r>
          </a:p>
          <a:p>
            <a:r>
              <a:rPr lang="en-US" dirty="0">
                <a:latin typeface="+mj-lt"/>
              </a:rPr>
              <a:t>DITTO (Deconstruct, Identify, Take out, Think risk, </a:t>
            </a:r>
            <a:r>
              <a:rPr lang="en-US" dirty="0" err="1">
                <a:latin typeface="+mj-lt"/>
              </a:rPr>
              <a:t>Optimise</a:t>
            </a:r>
            <a:r>
              <a:rPr lang="en-US" dirty="0">
                <a:latin typeface="+mj-lt"/>
              </a:rPr>
              <a:t>) framework surgical trials </a:t>
            </a:r>
          </a:p>
          <a:p>
            <a:r>
              <a:rPr lang="en-US" dirty="0">
                <a:latin typeface="+mj-lt"/>
              </a:rPr>
              <a:t>Can Shoulder Arthroscopy Work? (CSAW) trial </a:t>
            </a:r>
          </a:p>
          <a:p>
            <a:r>
              <a:rPr lang="en-GB" dirty="0">
                <a:latin typeface="+mj-lt"/>
              </a:rPr>
              <a:t>Shoulder surgery with/without essential surgical element</a:t>
            </a:r>
            <a:r>
              <a:rPr lang="en-GB" i="1" dirty="0">
                <a:latin typeface="+mj-lt"/>
              </a:rPr>
              <a:t> </a:t>
            </a:r>
            <a:r>
              <a:rPr lang="en-GB" dirty="0">
                <a:latin typeface="+mj-lt"/>
              </a:rPr>
              <a:t>(bone and soft tissue removal) to assess effectiveness of the surgical Rx</a:t>
            </a:r>
          </a:p>
          <a:p>
            <a:r>
              <a:rPr lang="en-US" dirty="0">
                <a:latin typeface="+mj-lt"/>
              </a:rPr>
              <a:t>ASPIRE guidelines placebo controls in surgical trials</a:t>
            </a:r>
          </a:p>
        </p:txBody>
      </p:sp>
      <p:pic>
        <p:nvPicPr>
          <p:cNvPr id="4" name="Recorded Sound" descr="Recorded Sound">
            <a:hlinkClick r:id="" action="ppaction://media"/>
            <a:extLst>
              <a:ext uri="{FF2B5EF4-FFF2-40B4-BE49-F238E27FC236}">
                <a16:creationId xmlns:a16="http://schemas.microsoft.com/office/drawing/2014/main" id="{06D4C249-C7FD-5C4C-9858-13A5F2A3F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3208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158D-E2B4-554A-ABE0-7F8EF5F5730A}"/>
              </a:ext>
            </a:extLst>
          </p:cNvPr>
          <p:cNvSpPr>
            <a:spLocks noGrp="1"/>
          </p:cNvSpPr>
          <p:nvPr>
            <p:ph type="title"/>
          </p:nvPr>
        </p:nvSpPr>
        <p:spPr/>
        <p:txBody>
          <a:bodyPr/>
          <a:lstStyle/>
          <a:p>
            <a:r>
              <a:rPr lang="en-US" dirty="0">
                <a:solidFill>
                  <a:srgbClr val="002060"/>
                </a:solidFill>
              </a:rPr>
              <a:t>More info:</a:t>
            </a:r>
          </a:p>
        </p:txBody>
      </p:sp>
      <p:sp>
        <p:nvSpPr>
          <p:cNvPr id="3" name="Content Placeholder 2">
            <a:extLst>
              <a:ext uri="{FF2B5EF4-FFF2-40B4-BE49-F238E27FC236}">
                <a16:creationId xmlns:a16="http://schemas.microsoft.com/office/drawing/2014/main" id="{15E9EACD-54F9-B848-B8EB-F99100E7113C}"/>
              </a:ext>
            </a:extLst>
          </p:cNvPr>
          <p:cNvSpPr>
            <a:spLocks noGrp="1"/>
          </p:cNvSpPr>
          <p:nvPr>
            <p:ph idx="1"/>
          </p:nvPr>
        </p:nvSpPr>
        <p:spPr/>
        <p:txBody>
          <a:bodyPr/>
          <a:lstStyle/>
          <a:p>
            <a:r>
              <a:rPr lang="en-US" dirty="0" err="1">
                <a:latin typeface="+mj-lt"/>
              </a:rPr>
              <a:t>Arsenio.paez@kellogg.ox.ac.uk</a:t>
            </a:r>
            <a:endParaRPr lang="en-US" dirty="0">
              <a:latin typeface="+mj-lt"/>
            </a:endParaRPr>
          </a:p>
          <a:p>
            <a:r>
              <a:rPr lang="en-US" dirty="0">
                <a:latin typeface="+mj-lt"/>
              </a:rPr>
              <a:t>Watch this space: Look out for our publication (under review):</a:t>
            </a:r>
          </a:p>
          <a:p>
            <a:r>
              <a:rPr lang="en-US" dirty="0">
                <a:latin typeface="+mj-lt"/>
              </a:rPr>
              <a:t>The CONSIDER Intervention Fidelity Framework for Clinical Trials of Complex Interventions:  A Methodological Systematic Review and “Best-Fit” Framework Synthesis Arsenio </a:t>
            </a:r>
            <a:r>
              <a:rPr lang="en-US" dirty="0" err="1">
                <a:latin typeface="+mj-lt"/>
              </a:rPr>
              <a:t>Páez</a:t>
            </a:r>
            <a:r>
              <a:rPr lang="en-US" dirty="0">
                <a:latin typeface="+mj-lt"/>
              </a:rPr>
              <a:t>, Daniel Hind, Peter McCulloch, David Beard</a:t>
            </a:r>
          </a:p>
          <a:p>
            <a:r>
              <a:rPr lang="en-US" dirty="0">
                <a:latin typeface="+mj-lt"/>
              </a:rPr>
              <a:t>Interested in complex interventions? The IDEAL Collaboration (Twitter  @</a:t>
            </a:r>
            <a:r>
              <a:rPr lang="en-US" dirty="0" err="1">
                <a:latin typeface="+mj-lt"/>
              </a:rPr>
              <a:t>IDEALCollab</a:t>
            </a:r>
            <a:r>
              <a:rPr lang="en-US" dirty="0">
                <a:latin typeface="+mj-lt"/>
              </a:rPr>
              <a:t>)  http://</a:t>
            </a:r>
            <a:r>
              <a:rPr lang="en-US" dirty="0" err="1">
                <a:latin typeface="+mj-lt"/>
              </a:rPr>
              <a:t>www.ideal-collaboration.net</a:t>
            </a:r>
            <a:endParaRPr lang="en-US" dirty="0">
              <a:latin typeface="+mj-lt"/>
            </a:endParaRPr>
          </a:p>
          <a:p>
            <a:endParaRPr lang="en-US" dirty="0">
              <a:latin typeface="+mj-lt"/>
            </a:endParaRPr>
          </a:p>
          <a:p>
            <a:pPr marL="0" indent="0">
              <a:buNone/>
            </a:pPr>
            <a:endParaRPr lang="en-US" dirty="0"/>
          </a:p>
        </p:txBody>
      </p:sp>
      <p:pic>
        <p:nvPicPr>
          <p:cNvPr id="4" name="Recorded Sound" descr="Recorded Sound">
            <a:hlinkClick r:id="" action="ppaction://media"/>
            <a:extLst>
              <a:ext uri="{FF2B5EF4-FFF2-40B4-BE49-F238E27FC236}">
                <a16:creationId xmlns:a16="http://schemas.microsoft.com/office/drawing/2014/main" id="{6CEE2034-9104-A347-BC1E-6CA8394473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634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275C-E0F9-244B-9760-AF74BF481A1A}"/>
              </a:ext>
            </a:extLst>
          </p:cNvPr>
          <p:cNvSpPr>
            <a:spLocks noGrp="1"/>
          </p:cNvSpPr>
          <p:nvPr>
            <p:ph type="title"/>
          </p:nvPr>
        </p:nvSpPr>
        <p:spPr/>
        <p:txBody>
          <a:bodyPr/>
          <a:lstStyle/>
          <a:p>
            <a:r>
              <a:rPr lang="en-US" dirty="0">
                <a:solidFill>
                  <a:srgbClr val="002060"/>
                </a:solidFill>
              </a:rPr>
              <a:t>Complex Interventions</a:t>
            </a:r>
          </a:p>
        </p:txBody>
      </p:sp>
      <p:sp>
        <p:nvSpPr>
          <p:cNvPr id="3" name="Content Placeholder 2">
            <a:extLst>
              <a:ext uri="{FF2B5EF4-FFF2-40B4-BE49-F238E27FC236}">
                <a16:creationId xmlns:a16="http://schemas.microsoft.com/office/drawing/2014/main" id="{E7E94C3C-632D-B549-B8DA-7CE6BD0DB773}"/>
              </a:ext>
            </a:extLst>
          </p:cNvPr>
          <p:cNvSpPr>
            <a:spLocks noGrp="1"/>
          </p:cNvSpPr>
          <p:nvPr>
            <p:ph idx="1"/>
          </p:nvPr>
        </p:nvSpPr>
        <p:spPr/>
        <p:txBody>
          <a:bodyPr/>
          <a:lstStyle/>
          <a:p>
            <a:r>
              <a:rPr lang="en-US" dirty="0">
                <a:latin typeface="+mj-lt"/>
              </a:rPr>
              <a:t>Practitioner based, interventional treatments</a:t>
            </a:r>
          </a:p>
          <a:p>
            <a:r>
              <a:rPr lang="en-US" dirty="0">
                <a:latin typeface="+mj-lt"/>
              </a:rPr>
              <a:t>Many factors influencing outcomes</a:t>
            </a:r>
          </a:p>
          <a:p>
            <a:r>
              <a:rPr lang="en-US" dirty="0">
                <a:latin typeface="+mj-lt"/>
              </a:rPr>
              <a:t>Operator skill and experience </a:t>
            </a:r>
          </a:p>
          <a:p>
            <a:r>
              <a:rPr lang="en-US" dirty="0">
                <a:latin typeface="+mj-lt"/>
              </a:rPr>
              <a:t>Interaction patient-provider</a:t>
            </a:r>
          </a:p>
          <a:p>
            <a:r>
              <a:rPr lang="en-US" dirty="0">
                <a:latin typeface="+mj-lt"/>
              </a:rPr>
              <a:t>Patient-specific and environmental factors</a:t>
            </a:r>
          </a:p>
          <a:p>
            <a:r>
              <a:rPr lang="en-US" dirty="0">
                <a:latin typeface="+mj-lt"/>
              </a:rPr>
              <a:t>Tailoring and adaptation of interventions</a:t>
            </a:r>
          </a:p>
          <a:p>
            <a:r>
              <a:rPr lang="en-US" dirty="0">
                <a:latin typeface="+mj-lt"/>
              </a:rPr>
              <a:t>“Never the same patient/procedure twice”</a:t>
            </a:r>
          </a:p>
          <a:p>
            <a:endParaRPr lang="en-US" dirty="0">
              <a:latin typeface="+mj-lt"/>
            </a:endParaRPr>
          </a:p>
          <a:p>
            <a:endParaRPr lang="en-US" dirty="0"/>
          </a:p>
        </p:txBody>
      </p:sp>
      <p:pic>
        <p:nvPicPr>
          <p:cNvPr id="4" name="Recorded Sound" descr="Recorded Sound">
            <a:hlinkClick r:id="" action="ppaction://media"/>
            <a:extLst>
              <a:ext uri="{FF2B5EF4-FFF2-40B4-BE49-F238E27FC236}">
                <a16:creationId xmlns:a16="http://schemas.microsoft.com/office/drawing/2014/main" id="{9CB34DC5-86C6-6B4C-B38C-8265EE324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382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Clinical Trials</a:t>
            </a:r>
          </a:p>
        </p:txBody>
      </p:sp>
      <p:sp>
        <p:nvSpPr>
          <p:cNvPr id="3" name="Content Placeholder 2"/>
          <p:cNvSpPr>
            <a:spLocks noGrp="1"/>
          </p:cNvSpPr>
          <p:nvPr>
            <p:ph idx="1"/>
          </p:nvPr>
        </p:nvSpPr>
        <p:spPr/>
        <p:txBody>
          <a:bodyPr>
            <a:normAutofit lnSpcReduction="10000"/>
          </a:bodyPr>
          <a:lstStyle/>
          <a:p>
            <a:r>
              <a:rPr lang="en-US" dirty="0">
                <a:latin typeface="+mj-lt"/>
              </a:rPr>
              <a:t>Unique challenges in complex interventions</a:t>
            </a:r>
          </a:p>
          <a:p>
            <a:r>
              <a:rPr lang="en-US" dirty="0">
                <a:latin typeface="+mj-lt"/>
              </a:rPr>
              <a:t>Focus of clinical trials typically whether or not interventions attain their desired outcomes </a:t>
            </a:r>
          </a:p>
          <a:p>
            <a:r>
              <a:rPr lang="en-US" dirty="0">
                <a:latin typeface="+mj-lt"/>
              </a:rPr>
              <a:t>Less focus on how and why this was the case</a:t>
            </a:r>
          </a:p>
          <a:p>
            <a:pPr marL="228600" lvl="1">
              <a:spcBef>
                <a:spcPts val="1000"/>
              </a:spcBef>
            </a:pPr>
            <a:r>
              <a:rPr lang="en-US" sz="2800" dirty="0">
                <a:latin typeface="+mj-lt"/>
              </a:rPr>
              <a:t>Active ingredients?</a:t>
            </a:r>
          </a:p>
          <a:p>
            <a:pPr marL="228600" lvl="1">
              <a:spcBef>
                <a:spcPts val="1000"/>
              </a:spcBef>
            </a:pPr>
            <a:r>
              <a:rPr lang="en-US" sz="2800" dirty="0">
                <a:latin typeface="+mj-lt"/>
              </a:rPr>
              <a:t>Dosage?</a:t>
            </a:r>
          </a:p>
          <a:p>
            <a:pPr marL="228600" lvl="1">
              <a:spcBef>
                <a:spcPts val="1000"/>
              </a:spcBef>
            </a:pPr>
            <a:r>
              <a:rPr lang="en-US" sz="2800" dirty="0">
                <a:latin typeface="+mj-lt"/>
              </a:rPr>
              <a:t>Tailoring?</a:t>
            </a:r>
          </a:p>
          <a:p>
            <a:pPr marL="228600" lvl="1">
              <a:spcBef>
                <a:spcPts val="1000"/>
              </a:spcBef>
            </a:pPr>
            <a:r>
              <a:rPr lang="en-US" sz="2800" dirty="0">
                <a:latin typeface="+mj-lt"/>
              </a:rPr>
              <a:t>Poor reporting of intervention details throughout</a:t>
            </a:r>
          </a:p>
          <a:p>
            <a:pPr marL="685800" lvl="2">
              <a:spcBef>
                <a:spcPts val="1000"/>
              </a:spcBef>
            </a:pPr>
            <a:r>
              <a:rPr lang="en-US" dirty="0">
                <a:latin typeface="+mj-lt"/>
              </a:rPr>
              <a:t>Consort ext. </a:t>
            </a:r>
            <a:r>
              <a:rPr lang="en-US" dirty="0" err="1">
                <a:latin typeface="+mj-lt"/>
              </a:rPr>
              <a:t>SPirit</a:t>
            </a:r>
            <a:r>
              <a:rPr lang="en-US" dirty="0">
                <a:latin typeface="+mj-lt"/>
              </a:rPr>
              <a:t>, </a:t>
            </a:r>
            <a:r>
              <a:rPr lang="en-US" dirty="0" err="1">
                <a:latin typeface="+mj-lt"/>
              </a:rPr>
              <a:t>TIDieR</a:t>
            </a:r>
            <a:r>
              <a:rPr lang="en-US" dirty="0">
                <a:latin typeface="+mj-lt"/>
              </a:rPr>
              <a:t> </a:t>
            </a:r>
            <a:endParaRPr lang="en-US" sz="2800" dirty="0">
              <a:latin typeface="+mj-lt"/>
            </a:endParaRPr>
          </a:p>
          <a:p>
            <a:pPr marL="228600" lvl="1">
              <a:spcBef>
                <a:spcPts val="1000"/>
              </a:spcBef>
            </a:pPr>
            <a:r>
              <a:rPr lang="en-US" sz="2800" dirty="0">
                <a:latin typeface="+mj-lt"/>
              </a:rPr>
              <a:t>Reproducibility and implementation difficult</a:t>
            </a:r>
          </a:p>
          <a:p>
            <a:endParaRPr lang="en-US" dirty="0"/>
          </a:p>
        </p:txBody>
      </p:sp>
      <p:pic>
        <p:nvPicPr>
          <p:cNvPr id="4" name="Recorded Sound" descr="Recorded Sound">
            <a:hlinkClick r:id="" action="ppaction://media"/>
            <a:extLst>
              <a:ext uri="{FF2B5EF4-FFF2-40B4-BE49-F238E27FC236}">
                <a16:creationId xmlns:a16="http://schemas.microsoft.com/office/drawing/2014/main" id="{F852451D-8091-2942-A14F-8A452069B7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080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AE7F-89DB-454A-BDCF-994269CB8E0E}"/>
              </a:ext>
            </a:extLst>
          </p:cNvPr>
          <p:cNvSpPr>
            <a:spLocks noGrp="1"/>
          </p:cNvSpPr>
          <p:nvPr>
            <p:ph type="title"/>
          </p:nvPr>
        </p:nvSpPr>
        <p:spPr/>
        <p:txBody>
          <a:bodyPr/>
          <a:lstStyle/>
          <a:p>
            <a:r>
              <a:rPr lang="en-US" dirty="0">
                <a:solidFill>
                  <a:srgbClr val="002060"/>
                </a:solidFill>
              </a:rPr>
              <a:t>Intervention Fidelity</a:t>
            </a:r>
          </a:p>
        </p:txBody>
      </p:sp>
      <p:sp>
        <p:nvSpPr>
          <p:cNvPr id="3" name="Content Placeholder 2">
            <a:extLst>
              <a:ext uri="{FF2B5EF4-FFF2-40B4-BE49-F238E27FC236}">
                <a16:creationId xmlns:a16="http://schemas.microsoft.com/office/drawing/2014/main" id="{75B3D7B3-0B03-D74B-BB21-409D5F043B6C}"/>
              </a:ext>
            </a:extLst>
          </p:cNvPr>
          <p:cNvSpPr>
            <a:spLocks noGrp="1"/>
          </p:cNvSpPr>
          <p:nvPr>
            <p:ph idx="1"/>
          </p:nvPr>
        </p:nvSpPr>
        <p:spPr>
          <a:xfrm>
            <a:off x="838200" y="1690688"/>
            <a:ext cx="10515600" cy="4351338"/>
          </a:xfrm>
        </p:spPr>
        <p:txBody>
          <a:bodyPr/>
          <a:lstStyle/>
          <a:p>
            <a:r>
              <a:rPr lang="en-US" dirty="0">
                <a:latin typeface="+mj-lt"/>
              </a:rPr>
              <a:t>Degree intervention is delivered as intended </a:t>
            </a:r>
          </a:p>
          <a:p>
            <a:r>
              <a:rPr lang="en-US" dirty="0">
                <a:latin typeface="+mj-lt"/>
              </a:rPr>
              <a:t>Increases confidence outcomes due to intervention</a:t>
            </a:r>
          </a:p>
          <a:p>
            <a:r>
              <a:rPr lang="en-US" dirty="0">
                <a:latin typeface="+mj-lt"/>
              </a:rPr>
              <a:t>Reduces risk of Type I,II, III error (flawed delivery not ineffectiveness)</a:t>
            </a:r>
          </a:p>
          <a:p>
            <a:r>
              <a:rPr lang="en-US" dirty="0">
                <a:latin typeface="+mj-lt"/>
              </a:rPr>
              <a:t>Limit potential confounding/random variability </a:t>
            </a:r>
          </a:p>
          <a:p>
            <a:r>
              <a:rPr lang="en-US" dirty="0">
                <a:latin typeface="+mj-lt"/>
              </a:rPr>
              <a:t>Poor fidelity: decreased internal/external validity</a:t>
            </a:r>
          </a:p>
          <a:p>
            <a:r>
              <a:rPr lang="en-US" dirty="0">
                <a:latin typeface="+mj-lt"/>
              </a:rPr>
              <a:t>Increase chance of contamination, bias</a:t>
            </a:r>
          </a:p>
          <a:p>
            <a:pPr lvl="1"/>
            <a:r>
              <a:rPr lang="en-US" dirty="0">
                <a:latin typeface="+mj-lt"/>
              </a:rPr>
              <a:t>Effect sizes. systematic reviews, meta-analysis, EBP guidelines</a:t>
            </a:r>
          </a:p>
          <a:p>
            <a:r>
              <a:rPr lang="en-US" dirty="0">
                <a:latin typeface="+mj-lt"/>
              </a:rPr>
              <a:t>Reduced statistical power: 25% decrease in fidelity requires 4x larger sample size to compensate (</a:t>
            </a:r>
            <a:r>
              <a:rPr lang="en-US" dirty="0" err="1">
                <a:latin typeface="+mj-lt"/>
              </a:rPr>
              <a:t>Summerfelt</a:t>
            </a:r>
            <a:r>
              <a:rPr lang="en-US" dirty="0">
                <a:latin typeface="+mj-lt"/>
              </a:rPr>
              <a:t>, 2003)</a:t>
            </a:r>
          </a:p>
          <a:p>
            <a:endParaRPr lang="en-US" dirty="0">
              <a:latin typeface="+mj-lt"/>
            </a:endParaRPr>
          </a:p>
        </p:txBody>
      </p:sp>
      <p:pic>
        <p:nvPicPr>
          <p:cNvPr id="4" name="Recorded Sound" descr="Recorded Sound">
            <a:hlinkClick r:id="" action="ppaction://media"/>
            <a:extLst>
              <a:ext uri="{FF2B5EF4-FFF2-40B4-BE49-F238E27FC236}">
                <a16:creationId xmlns:a16="http://schemas.microsoft.com/office/drawing/2014/main" id="{764F3CFE-C98A-C94B-8F82-68F6487EB7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9223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1C8C-5877-EB45-B380-56C1C280EE9C}"/>
              </a:ext>
            </a:extLst>
          </p:cNvPr>
          <p:cNvSpPr>
            <a:spLocks noGrp="1"/>
          </p:cNvSpPr>
          <p:nvPr>
            <p:ph type="title"/>
          </p:nvPr>
        </p:nvSpPr>
        <p:spPr/>
        <p:txBody>
          <a:bodyPr/>
          <a:lstStyle/>
          <a:p>
            <a:r>
              <a:rPr lang="en-US" dirty="0">
                <a:solidFill>
                  <a:srgbClr val="002060"/>
                </a:solidFill>
              </a:rPr>
              <a:t>The Problem</a:t>
            </a:r>
          </a:p>
        </p:txBody>
      </p:sp>
      <p:sp>
        <p:nvSpPr>
          <p:cNvPr id="3" name="Content Placeholder 2">
            <a:extLst>
              <a:ext uri="{FF2B5EF4-FFF2-40B4-BE49-F238E27FC236}">
                <a16:creationId xmlns:a16="http://schemas.microsoft.com/office/drawing/2014/main" id="{98366F12-DF70-6D40-976D-ACD50057F8F2}"/>
              </a:ext>
            </a:extLst>
          </p:cNvPr>
          <p:cNvSpPr>
            <a:spLocks noGrp="1"/>
          </p:cNvSpPr>
          <p:nvPr>
            <p:ph idx="1"/>
          </p:nvPr>
        </p:nvSpPr>
        <p:spPr/>
        <p:txBody>
          <a:bodyPr/>
          <a:lstStyle/>
          <a:p>
            <a:r>
              <a:rPr lang="en-US" dirty="0">
                <a:latin typeface="+mj-lt"/>
              </a:rPr>
              <a:t>Fidelity poorly planned/reported</a:t>
            </a:r>
          </a:p>
          <a:p>
            <a:r>
              <a:rPr lang="en-US" dirty="0">
                <a:latin typeface="+mj-lt"/>
              </a:rPr>
              <a:t>Despite </a:t>
            </a:r>
            <a:r>
              <a:rPr lang="en-US" dirty="0" err="1">
                <a:latin typeface="+mj-lt"/>
              </a:rPr>
              <a:t>TIDieR</a:t>
            </a:r>
            <a:r>
              <a:rPr lang="en-US" dirty="0">
                <a:latin typeface="+mj-lt"/>
              </a:rPr>
              <a:t>, SPIRIT, </a:t>
            </a:r>
            <a:r>
              <a:rPr lang="en-US" dirty="0" err="1">
                <a:latin typeface="+mj-lt"/>
              </a:rPr>
              <a:t>etc</a:t>
            </a:r>
            <a:endParaRPr lang="en-US" dirty="0">
              <a:latin typeface="+mj-lt"/>
            </a:endParaRPr>
          </a:p>
          <a:p>
            <a:r>
              <a:rPr lang="en-US" dirty="0">
                <a:latin typeface="+mj-lt"/>
              </a:rPr>
              <a:t>Variability among models and constructs developed</a:t>
            </a:r>
          </a:p>
          <a:p>
            <a:r>
              <a:rPr lang="en-US" dirty="0">
                <a:latin typeface="+mj-lt"/>
              </a:rPr>
              <a:t>None developed specifically for interventional treatments</a:t>
            </a:r>
          </a:p>
          <a:p>
            <a:pPr lvl="1"/>
            <a:r>
              <a:rPr lang="en-US" dirty="0">
                <a:latin typeface="+mj-lt"/>
              </a:rPr>
              <a:t>Surgery, physical therapy, speech therapy, physical activity, </a:t>
            </a:r>
            <a:r>
              <a:rPr lang="en-US" dirty="0" err="1">
                <a:latin typeface="+mj-lt"/>
              </a:rPr>
              <a:t>etc</a:t>
            </a:r>
            <a:r>
              <a:rPr lang="en-US" dirty="0">
                <a:latin typeface="+mj-lt"/>
              </a:rPr>
              <a:t>…</a:t>
            </a:r>
          </a:p>
          <a:p>
            <a:r>
              <a:rPr lang="en-US" dirty="0">
                <a:latin typeface="+mj-lt"/>
              </a:rPr>
              <a:t>Very little guidance for fidelity as part of study design</a:t>
            </a:r>
          </a:p>
          <a:p>
            <a:r>
              <a:rPr lang="en-US" dirty="0">
                <a:latin typeface="+mj-lt"/>
              </a:rPr>
              <a:t>How and what to monitor?</a:t>
            </a:r>
          </a:p>
          <a:p>
            <a:r>
              <a:rPr lang="en-US" dirty="0">
                <a:latin typeface="+mj-lt"/>
              </a:rPr>
              <a:t>Practicable guidance needed!</a:t>
            </a:r>
          </a:p>
        </p:txBody>
      </p:sp>
      <p:pic>
        <p:nvPicPr>
          <p:cNvPr id="4" name="Recorded Sound" descr="Recorded Sound">
            <a:hlinkClick r:id="" action="ppaction://media"/>
            <a:extLst>
              <a:ext uri="{FF2B5EF4-FFF2-40B4-BE49-F238E27FC236}">
                <a16:creationId xmlns:a16="http://schemas.microsoft.com/office/drawing/2014/main" id="{765D8AC5-68FB-CE48-975F-D6520415F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617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0771-0CC4-E54C-87B7-E24921624123}"/>
              </a:ext>
            </a:extLst>
          </p:cNvPr>
          <p:cNvSpPr>
            <a:spLocks noGrp="1"/>
          </p:cNvSpPr>
          <p:nvPr>
            <p:ph type="title"/>
          </p:nvPr>
        </p:nvSpPr>
        <p:spPr/>
        <p:txBody>
          <a:bodyPr/>
          <a:lstStyle/>
          <a:p>
            <a:r>
              <a:rPr lang="en-US" dirty="0">
                <a:solidFill>
                  <a:srgbClr val="002060"/>
                </a:solidFill>
              </a:rPr>
              <a:t>CONSIDER</a:t>
            </a:r>
          </a:p>
        </p:txBody>
      </p:sp>
      <p:sp>
        <p:nvSpPr>
          <p:cNvPr id="3" name="Content Placeholder 2">
            <a:extLst>
              <a:ext uri="{FF2B5EF4-FFF2-40B4-BE49-F238E27FC236}">
                <a16:creationId xmlns:a16="http://schemas.microsoft.com/office/drawing/2014/main" id="{456A7F8A-9C7F-4942-BD57-03384EC8C85D}"/>
              </a:ext>
            </a:extLst>
          </p:cNvPr>
          <p:cNvSpPr>
            <a:spLocks noGrp="1"/>
          </p:cNvSpPr>
          <p:nvPr>
            <p:ph idx="1"/>
          </p:nvPr>
        </p:nvSpPr>
        <p:spPr/>
        <p:txBody>
          <a:bodyPr/>
          <a:lstStyle/>
          <a:p>
            <a:r>
              <a:rPr lang="en-US" b="1" dirty="0">
                <a:latin typeface="+mj-lt"/>
              </a:rPr>
              <a:t>Co</a:t>
            </a:r>
            <a:r>
              <a:rPr lang="en-US" dirty="0">
                <a:latin typeface="+mj-lt"/>
              </a:rPr>
              <a:t>mplex I</a:t>
            </a:r>
            <a:r>
              <a:rPr lang="en-US" b="1" dirty="0">
                <a:latin typeface="+mj-lt"/>
              </a:rPr>
              <a:t>n</a:t>
            </a:r>
            <a:r>
              <a:rPr lang="en-US" dirty="0">
                <a:latin typeface="+mj-lt"/>
              </a:rPr>
              <a:t>terventions  De</a:t>
            </a:r>
            <a:r>
              <a:rPr lang="en-US" b="1" dirty="0">
                <a:latin typeface="+mj-lt"/>
              </a:rPr>
              <a:t>si</a:t>
            </a:r>
            <a:r>
              <a:rPr lang="en-US" dirty="0">
                <a:latin typeface="+mj-lt"/>
              </a:rPr>
              <a:t>gn, </a:t>
            </a:r>
            <a:r>
              <a:rPr lang="en-US" b="1" dirty="0">
                <a:latin typeface="+mj-lt"/>
              </a:rPr>
              <a:t>D</a:t>
            </a:r>
            <a:r>
              <a:rPr lang="en-US" dirty="0">
                <a:latin typeface="+mj-lt"/>
              </a:rPr>
              <a:t>elivery, </a:t>
            </a:r>
            <a:r>
              <a:rPr lang="en-US" b="1" dirty="0">
                <a:latin typeface="+mj-lt"/>
              </a:rPr>
              <a:t>R</a:t>
            </a:r>
            <a:r>
              <a:rPr lang="en-US" dirty="0">
                <a:latin typeface="+mj-lt"/>
              </a:rPr>
              <a:t>eceipt framework</a:t>
            </a:r>
          </a:p>
          <a:p>
            <a:r>
              <a:rPr lang="en-US" dirty="0">
                <a:latin typeface="+mj-lt"/>
              </a:rPr>
              <a:t>Fidelity: intervention and trial design, delivery, and receipt</a:t>
            </a:r>
          </a:p>
          <a:p>
            <a:r>
              <a:rPr lang="en-US" dirty="0">
                <a:latin typeface="+mj-lt"/>
              </a:rPr>
              <a:t>Recommends processes to support and enable fidelity in clinical trials</a:t>
            </a:r>
          </a:p>
          <a:p>
            <a:r>
              <a:rPr lang="en-US" dirty="0">
                <a:latin typeface="+mj-lt"/>
              </a:rPr>
              <a:t>Practicable  guidance for fidelity </a:t>
            </a:r>
          </a:p>
          <a:p>
            <a:r>
              <a:rPr lang="en-US" dirty="0">
                <a:latin typeface="+mj-lt"/>
              </a:rPr>
              <a:t>Planning and implementation of clinical trials</a:t>
            </a:r>
          </a:p>
          <a:p>
            <a:r>
              <a:rPr lang="en-US" dirty="0">
                <a:latin typeface="+mj-lt"/>
              </a:rPr>
              <a:t>Implications beyond intervention efficacy</a:t>
            </a:r>
          </a:p>
          <a:p>
            <a:r>
              <a:rPr lang="en-US" dirty="0">
                <a:latin typeface="+mj-lt"/>
              </a:rPr>
              <a:t>Construction of placebo-control and active control interventions</a:t>
            </a:r>
          </a:p>
        </p:txBody>
      </p:sp>
      <p:pic>
        <p:nvPicPr>
          <p:cNvPr id="4" name="Recorded Sound" descr="Recorded Sound">
            <a:hlinkClick r:id="" action="ppaction://media"/>
            <a:extLst>
              <a:ext uri="{FF2B5EF4-FFF2-40B4-BE49-F238E27FC236}">
                <a16:creationId xmlns:a16="http://schemas.microsoft.com/office/drawing/2014/main" id="{1BD0C59C-6F36-0643-B8E7-B01D7A05EF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10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0762-186D-B745-8B49-D1F11C97EC7A}"/>
              </a:ext>
            </a:extLst>
          </p:cNvPr>
          <p:cNvSpPr>
            <a:spLocks noGrp="1"/>
          </p:cNvSpPr>
          <p:nvPr>
            <p:ph type="title"/>
          </p:nvPr>
        </p:nvSpPr>
        <p:spPr/>
        <p:txBody>
          <a:bodyPr/>
          <a:lstStyle/>
          <a:p>
            <a:r>
              <a:rPr lang="en-US" dirty="0">
                <a:solidFill>
                  <a:srgbClr val="002060"/>
                </a:solidFill>
              </a:rPr>
              <a:t>Systematic Review</a:t>
            </a:r>
          </a:p>
        </p:txBody>
      </p:sp>
      <p:sp>
        <p:nvSpPr>
          <p:cNvPr id="3" name="Content Placeholder 2">
            <a:extLst>
              <a:ext uri="{FF2B5EF4-FFF2-40B4-BE49-F238E27FC236}">
                <a16:creationId xmlns:a16="http://schemas.microsoft.com/office/drawing/2014/main" id="{F15A59E9-3B18-B541-92D8-B9569ADA09DD}"/>
              </a:ext>
            </a:extLst>
          </p:cNvPr>
          <p:cNvSpPr>
            <a:spLocks noGrp="1"/>
          </p:cNvSpPr>
          <p:nvPr>
            <p:ph idx="1"/>
          </p:nvPr>
        </p:nvSpPr>
        <p:spPr/>
        <p:txBody>
          <a:bodyPr/>
          <a:lstStyle/>
          <a:p>
            <a:r>
              <a:rPr lang="en-US" dirty="0">
                <a:latin typeface="+mj-lt"/>
              </a:rPr>
              <a:t>Systematic Review (SR): Published and grey literature </a:t>
            </a:r>
          </a:p>
          <a:p>
            <a:r>
              <a:rPr lang="en-US" dirty="0">
                <a:latin typeface="+mj-lt"/>
              </a:rPr>
              <a:t>Fidelity frameworks, models or constructs in complex interventions</a:t>
            </a:r>
          </a:p>
          <a:p>
            <a:r>
              <a:rPr lang="en-US" dirty="0">
                <a:latin typeface="+mj-lt"/>
              </a:rPr>
              <a:t>Quantitative, qualitative, methodological clinical trials papers</a:t>
            </a:r>
          </a:p>
          <a:p>
            <a:r>
              <a:rPr lang="en-US" dirty="0">
                <a:latin typeface="+mj-lt"/>
              </a:rPr>
              <a:t>2005-2020</a:t>
            </a:r>
          </a:p>
          <a:p>
            <a:r>
              <a:rPr lang="en-US" dirty="0">
                <a:latin typeface="+mj-lt"/>
              </a:rPr>
              <a:t>2139 papers screened, 258 included in SR, 130 qualitative synthesis</a:t>
            </a:r>
          </a:p>
          <a:p>
            <a:r>
              <a:rPr lang="en-US" dirty="0">
                <a:latin typeface="+mj-lt"/>
              </a:rPr>
              <a:t> 84 PT, 66 Health/PA promotion, 42 Rehabilitation, 35 OT, 25 SLP,  7 Surgery/post-surgical care</a:t>
            </a:r>
          </a:p>
          <a:p>
            <a:pPr marL="0" indent="0">
              <a:buNone/>
            </a:pPr>
            <a:endParaRPr lang="en-US" dirty="0"/>
          </a:p>
        </p:txBody>
      </p:sp>
      <p:pic>
        <p:nvPicPr>
          <p:cNvPr id="4" name="Recorded Sound" descr="Recorded Sound">
            <a:hlinkClick r:id="" action="ppaction://media"/>
            <a:extLst>
              <a:ext uri="{FF2B5EF4-FFF2-40B4-BE49-F238E27FC236}">
                <a16:creationId xmlns:a16="http://schemas.microsoft.com/office/drawing/2014/main" id="{2BC327E9-1405-FF46-8954-8DC393AA7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993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Best Fit Framework Synthesis (BFFS)</a:t>
            </a:r>
          </a:p>
        </p:txBody>
      </p:sp>
      <p:sp>
        <p:nvSpPr>
          <p:cNvPr id="3" name="Content Placeholder 2"/>
          <p:cNvSpPr>
            <a:spLocks noGrp="1"/>
          </p:cNvSpPr>
          <p:nvPr>
            <p:ph idx="1"/>
          </p:nvPr>
        </p:nvSpPr>
        <p:spPr/>
        <p:txBody>
          <a:bodyPr>
            <a:normAutofit/>
          </a:bodyPr>
          <a:lstStyle/>
          <a:p>
            <a:pPr lvl="1"/>
            <a:r>
              <a:rPr lang="en-US" sz="2800" dirty="0">
                <a:latin typeface="+mj-lt"/>
              </a:rPr>
              <a:t>Initially-identified existing conceptual model used to form an </a:t>
            </a:r>
            <a:r>
              <a:rPr lang="en-US" sz="2800" i="1" dirty="0">
                <a:latin typeface="+mj-lt"/>
              </a:rPr>
              <a:t>a priori</a:t>
            </a:r>
            <a:r>
              <a:rPr lang="en-US" sz="2800" dirty="0">
                <a:latin typeface="+mj-lt"/>
              </a:rPr>
              <a:t> framework (Best-fit).</a:t>
            </a:r>
          </a:p>
          <a:p>
            <a:pPr lvl="1"/>
            <a:r>
              <a:rPr lang="en-US" sz="2800" dirty="0">
                <a:latin typeface="+mj-lt"/>
              </a:rPr>
              <a:t>Results of SR analyzed and synthesized against best-fit framework</a:t>
            </a:r>
          </a:p>
          <a:p>
            <a:pPr lvl="1"/>
            <a:r>
              <a:rPr lang="en-US" sz="2800" dirty="0">
                <a:latin typeface="+mj-lt"/>
              </a:rPr>
              <a:t>Thematic synthesis</a:t>
            </a:r>
          </a:p>
          <a:p>
            <a:pPr lvl="1"/>
            <a:r>
              <a:rPr lang="en-US" sz="2800" dirty="0">
                <a:latin typeface="+mj-lt"/>
              </a:rPr>
              <a:t>Reciprocal translation</a:t>
            </a:r>
          </a:p>
          <a:p>
            <a:pPr lvl="1"/>
            <a:r>
              <a:rPr lang="en-US" sz="2800" dirty="0">
                <a:latin typeface="+mj-lt"/>
              </a:rPr>
              <a:t>Augmentative and deductive:</a:t>
            </a:r>
          </a:p>
          <a:p>
            <a:pPr lvl="2"/>
            <a:r>
              <a:rPr lang="en-US" dirty="0">
                <a:latin typeface="+mj-lt"/>
              </a:rPr>
              <a:t>Builds iteratively on existing models to develop a new framework.</a:t>
            </a:r>
          </a:p>
          <a:p>
            <a:pPr lvl="1"/>
            <a:r>
              <a:rPr lang="en-US" sz="2800" dirty="0">
                <a:latin typeface="+mj-lt"/>
              </a:rPr>
              <a:t>Creates new, integrated framework: CONSIDER</a:t>
            </a:r>
          </a:p>
          <a:p>
            <a:pPr lvl="1"/>
            <a:r>
              <a:rPr lang="en-US" sz="2800" dirty="0">
                <a:latin typeface="+mj-lt"/>
              </a:rPr>
              <a:t>Framework items mapped on to </a:t>
            </a:r>
            <a:r>
              <a:rPr lang="en-US" sz="2800" dirty="0" err="1">
                <a:latin typeface="+mj-lt"/>
              </a:rPr>
              <a:t>TIDieR</a:t>
            </a:r>
            <a:r>
              <a:rPr lang="en-US" sz="2800" dirty="0">
                <a:latin typeface="+mj-lt"/>
              </a:rPr>
              <a:t> checklist: integration with checklist to facilitate widespread use</a:t>
            </a:r>
            <a:endParaRPr lang="en-US" dirty="0"/>
          </a:p>
          <a:p>
            <a:pPr lvl="2"/>
            <a:endParaRPr lang="en-US" dirty="0"/>
          </a:p>
          <a:p>
            <a:endParaRPr lang="en-US" dirty="0"/>
          </a:p>
        </p:txBody>
      </p:sp>
      <p:pic>
        <p:nvPicPr>
          <p:cNvPr id="4" name="Recorded Sound" descr="Recorded Sound">
            <a:hlinkClick r:id="" action="ppaction://media"/>
            <a:extLst>
              <a:ext uri="{FF2B5EF4-FFF2-40B4-BE49-F238E27FC236}">
                <a16:creationId xmlns:a16="http://schemas.microsoft.com/office/drawing/2014/main" id="{B62446EF-DA95-774A-BAB7-0F635B778F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6323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330EFF4-B119-F24F-8061-0B3059B73091}"/>
              </a:ext>
            </a:extLst>
          </p:cNvPr>
          <p:cNvGrpSpPr/>
          <p:nvPr/>
        </p:nvGrpSpPr>
        <p:grpSpPr>
          <a:xfrm>
            <a:off x="3209813" y="825604"/>
            <a:ext cx="6319590" cy="5116625"/>
            <a:chOff x="3209813" y="825604"/>
            <a:chExt cx="6319590" cy="5116625"/>
          </a:xfrm>
        </p:grpSpPr>
        <p:grpSp>
          <p:nvGrpSpPr>
            <p:cNvPr id="2" name="Group 1">
              <a:extLst>
                <a:ext uri="{FF2B5EF4-FFF2-40B4-BE49-F238E27FC236}">
                  <a16:creationId xmlns:a16="http://schemas.microsoft.com/office/drawing/2014/main" id="{7315A7E7-39A8-9F4B-B5A7-9AB0B5C84F87}"/>
                </a:ext>
              </a:extLst>
            </p:cNvPr>
            <p:cNvGrpSpPr/>
            <p:nvPr/>
          </p:nvGrpSpPr>
          <p:grpSpPr>
            <a:xfrm>
              <a:off x="3209813" y="825604"/>
              <a:ext cx="6319590" cy="4366179"/>
              <a:chOff x="3209813" y="825604"/>
              <a:chExt cx="6319590" cy="4366179"/>
            </a:xfrm>
          </p:grpSpPr>
          <p:sp>
            <p:nvSpPr>
              <p:cNvPr id="3" name="Freeform 2">
                <a:extLst>
                  <a:ext uri="{FF2B5EF4-FFF2-40B4-BE49-F238E27FC236}">
                    <a16:creationId xmlns:a16="http://schemas.microsoft.com/office/drawing/2014/main" id="{C1724F99-F6AC-8948-AB10-C8B19CB00805}"/>
                  </a:ext>
                </a:extLst>
              </p:cNvPr>
              <p:cNvSpPr/>
              <p:nvPr/>
            </p:nvSpPr>
            <p:spPr>
              <a:xfrm rot="2563277">
                <a:off x="4901286" y="3881240"/>
                <a:ext cx="655879" cy="35815"/>
              </a:xfrm>
              <a:custGeom>
                <a:avLst/>
                <a:gdLst/>
                <a:ahLst/>
                <a:cxnLst/>
                <a:rect l="0" t="0" r="0" b="0"/>
                <a:pathLst>
                  <a:path>
                    <a:moveTo>
                      <a:pt x="0" y="17907"/>
                    </a:moveTo>
                    <a:lnTo>
                      <a:pt x="655879" y="17907"/>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Freeform 3">
                <a:extLst>
                  <a:ext uri="{FF2B5EF4-FFF2-40B4-BE49-F238E27FC236}">
                    <a16:creationId xmlns:a16="http://schemas.microsoft.com/office/drawing/2014/main" id="{E2E7CD65-A0B6-4249-A2F4-520805B7D62C}"/>
                  </a:ext>
                </a:extLst>
              </p:cNvPr>
              <p:cNvSpPr/>
              <p:nvPr/>
            </p:nvSpPr>
            <p:spPr>
              <a:xfrm>
                <a:off x="4988300" y="2982488"/>
                <a:ext cx="729839" cy="35815"/>
              </a:xfrm>
              <a:custGeom>
                <a:avLst/>
                <a:gdLst/>
                <a:ahLst/>
                <a:cxnLst/>
                <a:rect l="0" t="0" r="0" b="0"/>
                <a:pathLst>
                  <a:path>
                    <a:moveTo>
                      <a:pt x="0" y="17907"/>
                    </a:moveTo>
                    <a:lnTo>
                      <a:pt x="729839" y="17907"/>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a:extLst>
                  <a:ext uri="{FF2B5EF4-FFF2-40B4-BE49-F238E27FC236}">
                    <a16:creationId xmlns:a16="http://schemas.microsoft.com/office/drawing/2014/main" id="{6F22E3CB-C116-D344-916C-14F675E6F378}"/>
                  </a:ext>
                </a:extLst>
              </p:cNvPr>
              <p:cNvSpPr/>
              <p:nvPr/>
            </p:nvSpPr>
            <p:spPr>
              <a:xfrm rot="19036723">
                <a:off x="4901286" y="2083735"/>
                <a:ext cx="655879" cy="35815"/>
              </a:xfrm>
              <a:custGeom>
                <a:avLst/>
                <a:gdLst/>
                <a:ahLst/>
                <a:cxnLst/>
                <a:rect l="0" t="0" r="0" b="0"/>
                <a:pathLst>
                  <a:path>
                    <a:moveTo>
                      <a:pt x="0" y="17907"/>
                    </a:moveTo>
                    <a:lnTo>
                      <a:pt x="655879" y="17907"/>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Oval 5">
                <a:extLst>
                  <a:ext uri="{FF2B5EF4-FFF2-40B4-BE49-F238E27FC236}">
                    <a16:creationId xmlns:a16="http://schemas.microsoft.com/office/drawing/2014/main" id="{84BC1BB8-EE60-6343-B2A1-DF99520021C2}"/>
                  </a:ext>
                </a:extLst>
              </p:cNvPr>
              <p:cNvSpPr/>
              <p:nvPr/>
            </p:nvSpPr>
            <p:spPr>
              <a:xfrm>
                <a:off x="3209813" y="1954227"/>
                <a:ext cx="2092337" cy="2092337"/>
              </a:xfrm>
              <a:prstGeom prst="ellipse">
                <a:avLst/>
              </a:pr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DB784DEE-F699-DE49-9BF3-A6EA02F6DEF5}"/>
                  </a:ext>
                </a:extLst>
              </p:cNvPr>
              <p:cNvSpPr/>
              <p:nvPr/>
            </p:nvSpPr>
            <p:spPr>
              <a:xfrm>
                <a:off x="5303598" y="825604"/>
                <a:ext cx="1255402" cy="1255402"/>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644" tIns="194644" rIns="194644" bIns="194644" numCol="1" spcCol="1270" anchor="ctr" anchorCtr="0">
                <a:noAutofit/>
              </a:bodyPr>
              <a:lstStyle/>
              <a:p>
                <a:pPr marL="0" lvl="0" indent="0" algn="ctr" defTabSz="755650">
                  <a:lnSpc>
                    <a:spcPct val="90000"/>
                  </a:lnSpc>
                  <a:spcBef>
                    <a:spcPct val="0"/>
                  </a:spcBef>
                  <a:spcAft>
                    <a:spcPct val="35000"/>
                  </a:spcAft>
                  <a:buNone/>
                </a:pPr>
                <a:r>
                  <a:rPr lang="en-US" sz="1700" kern="1200" dirty="0"/>
                  <a:t>DESIGN</a:t>
                </a:r>
              </a:p>
            </p:txBody>
          </p:sp>
          <p:sp>
            <p:nvSpPr>
              <p:cNvPr id="9" name="Freeform 8">
                <a:extLst>
                  <a:ext uri="{FF2B5EF4-FFF2-40B4-BE49-F238E27FC236}">
                    <a16:creationId xmlns:a16="http://schemas.microsoft.com/office/drawing/2014/main" id="{67F4E1DA-C568-1847-A4CB-7E7CB7EB1DCC}"/>
                  </a:ext>
                </a:extLst>
              </p:cNvPr>
              <p:cNvSpPr/>
              <p:nvPr/>
            </p:nvSpPr>
            <p:spPr>
              <a:xfrm>
                <a:off x="6684540" y="825604"/>
                <a:ext cx="1883103" cy="1255402"/>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mj-lt"/>
                  </a:rPr>
                  <a:t>Intervention design</a:t>
                </a:r>
              </a:p>
              <a:p>
                <a:pPr marL="114300" lvl="1" indent="-114300" algn="l" defTabSz="666750">
                  <a:lnSpc>
                    <a:spcPct val="90000"/>
                  </a:lnSpc>
                  <a:spcBef>
                    <a:spcPct val="0"/>
                  </a:spcBef>
                  <a:spcAft>
                    <a:spcPct val="15000"/>
                  </a:spcAft>
                  <a:buChar char="•"/>
                </a:pPr>
                <a:r>
                  <a:rPr lang="en-US" sz="1500" kern="1200" dirty="0">
                    <a:latin typeface="+mj-lt"/>
                  </a:rPr>
                  <a:t>Trial design (protocol)</a:t>
                </a:r>
              </a:p>
              <a:p>
                <a:pPr marL="114300" lvl="1" indent="-114300" algn="l" defTabSz="666750">
                  <a:lnSpc>
                    <a:spcPct val="90000"/>
                  </a:lnSpc>
                  <a:spcBef>
                    <a:spcPct val="0"/>
                  </a:spcBef>
                  <a:spcAft>
                    <a:spcPct val="15000"/>
                  </a:spcAft>
                  <a:buChar char="•"/>
                </a:pPr>
                <a:r>
                  <a:rPr lang="en-US" sz="1500" kern="1200" dirty="0">
                    <a:latin typeface="+mj-lt"/>
                  </a:rPr>
                  <a:t>Provider training plan</a:t>
                </a:r>
              </a:p>
            </p:txBody>
          </p:sp>
          <p:sp>
            <p:nvSpPr>
              <p:cNvPr id="10" name="Freeform 9">
                <a:extLst>
                  <a:ext uri="{FF2B5EF4-FFF2-40B4-BE49-F238E27FC236}">
                    <a16:creationId xmlns:a16="http://schemas.microsoft.com/office/drawing/2014/main" id="{E5AD5B8D-5487-A84C-B745-0B52188CADBD}"/>
                  </a:ext>
                </a:extLst>
              </p:cNvPr>
              <p:cNvSpPr/>
              <p:nvPr/>
            </p:nvSpPr>
            <p:spPr>
              <a:xfrm>
                <a:off x="5718139" y="2372694"/>
                <a:ext cx="1255402" cy="1255402"/>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7030A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644" tIns="194644" rIns="194644" bIns="194644" numCol="1" spcCol="1270" anchor="ctr" anchorCtr="0">
                <a:noAutofit/>
              </a:bodyPr>
              <a:lstStyle/>
              <a:p>
                <a:pPr marL="0" lvl="0" indent="0" algn="ctr" defTabSz="755650">
                  <a:lnSpc>
                    <a:spcPct val="90000"/>
                  </a:lnSpc>
                  <a:spcBef>
                    <a:spcPct val="0"/>
                  </a:spcBef>
                  <a:spcAft>
                    <a:spcPct val="35000"/>
                  </a:spcAft>
                  <a:buNone/>
                </a:pPr>
                <a:r>
                  <a:rPr lang="en-US" sz="1700" kern="1200" dirty="0"/>
                  <a:t>DELIVERY</a:t>
                </a:r>
              </a:p>
            </p:txBody>
          </p:sp>
          <p:sp>
            <p:nvSpPr>
              <p:cNvPr id="13" name="Freeform 12">
                <a:extLst>
                  <a:ext uri="{FF2B5EF4-FFF2-40B4-BE49-F238E27FC236}">
                    <a16:creationId xmlns:a16="http://schemas.microsoft.com/office/drawing/2014/main" id="{BCE7B07D-32D3-7B4A-BF9C-BD31AD4AF685}"/>
                  </a:ext>
                </a:extLst>
              </p:cNvPr>
              <p:cNvSpPr/>
              <p:nvPr/>
            </p:nvSpPr>
            <p:spPr>
              <a:xfrm>
                <a:off x="7127131" y="2334640"/>
                <a:ext cx="2402272" cy="1255402"/>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mj-lt"/>
                  </a:rPr>
                  <a:t>Intervention integrity</a:t>
                </a:r>
              </a:p>
              <a:p>
                <a:pPr marL="114300" lvl="1" indent="-114300" algn="l" defTabSz="666750">
                  <a:lnSpc>
                    <a:spcPct val="90000"/>
                  </a:lnSpc>
                  <a:spcBef>
                    <a:spcPct val="0"/>
                  </a:spcBef>
                  <a:spcAft>
                    <a:spcPct val="15000"/>
                  </a:spcAft>
                  <a:buChar char="•"/>
                </a:pPr>
                <a:r>
                  <a:rPr lang="en-US" sz="1500" kern="1200" dirty="0">
                    <a:latin typeface="+mj-lt"/>
                  </a:rPr>
                  <a:t>Adherence to protocol</a:t>
                </a:r>
              </a:p>
              <a:p>
                <a:pPr marL="114300" lvl="1" indent="-114300" algn="l" defTabSz="666750">
                  <a:lnSpc>
                    <a:spcPct val="90000"/>
                  </a:lnSpc>
                  <a:spcBef>
                    <a:spcPct val="0"/>
                  </a:spcBef>
                  <a:spcAft>
                    <a:spcPct val="15000"/>
                  </a:spcAft>
                  <a:buChar char="•"/>
                </a:pPr>
                <a:r>
                  <a:rPr lang="en-US" sz="1500" kern="1200" dirty="0">
                    <a:latin typeface="+mj-lt"/>
                  </a:rPr>
                  <a:t>Tailoring and adaptation</a:t>
                </a:r>
              </a:p>
              <a:p>
                <a:pPr marL="114300" lvl="1" indent="-114300" algn="l" defTabSz="666750">
                  <a:lnSpc>
                    <a:spcPct val="90000"/>
                  </a:lnSpc>
                  <a:spcBef>
                    <a:spcPct val="0"/>
                  </a:spcBef>
                  <a:spcAft>
                    <a:spcPct val="15000"/>
                  </a:spcAft>
                  <a:buChar char="•"/>
                </a:pPr>
                <a:r>
                  <a:rPr lang="en-US" sz="1500" kern="1200" dirty="0">
                    <a:latin typeface="+mj-lt"/>
                  </a:rPr>
                  <a:t>Provider Competence</a:t>
                </a:r>
              </a:p>
            </p:txBody>
          </p:sp>
          <p:sp>
            <p:nvSpPr>
              <p:cNvPr id="14" name="Freeform 13">
                <a:extLst>
                  <a:ext uri="{FF2B5EF4-FFF2-40B4-BE49-F238E27FC236}">
                    <a16:creationId xmlns:a16="http://schemas.microsoft.com/office/drawing/2014/main" id="{F506A921-4B67-164B-B0E1-625D73CC4932}"/>
                  </a:ext>
                </a:extLst>
              </p:cNvPr>
              <p:cNvSpPr/>
              <p:nvPr/>
            </p:nvSpPr>
            <p:spPr>
              <a:xfrm>
                <a:off x="5303598" y="3919784"/>
                <a:ext cx="1255402" cy="1255402"/>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979DF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644" tIns="194644" rIns="194644" bIns="194644" numCol="1" spcCol="1270" anchor="ctr" anchorCtr="0">
                <a:noAutofit/>
              </a:bodyPr>
              <a:lstStyle/>
              <a:p>
                <a:pPr marL="0" lvl="0" indent="0" algn="ctr" defTabSz="755650">
                  <a:lnSpc>
                    <a:spcPct val="90000"/>
                  </a:lnSpc>
                  <a:spcBef>
                    <a:spcPct val="0"/>
                  </a:spcBef>
                  <a:spcAft>
                    <a:spcPct val="35000"/>
                  </a:spcAft>
                  <a:buNone/>
                </a:pPr>
                <a:r>
                  <a:rPr lang="en-US" sz="1700" kern="1200" dirty="0"/>
                  <a:t>RECEIPT</a:t>
                </a:r>
              </a:p>
            </p:txBody>
          </p:sp>
          <p:sp>
            <p:nvSpPr>
              <p:cNvPr id="15" name="Freeform 14">
                <a:extLst>
                  <a:ext uri="{FF2B5EF4-FFF2-40B4-BE49-F238E27FC236}">
                    <a16:creationId xmlns:a16="http://schemas.microsoft.com/office/drawing/2014/main" id="{8DB9BAC0-AB15-C34E-80BD-5FAB54A7AAA4}"/>
                  </a:ext>
                </a:extLst>
              </p:cNvPr>
              <p:cNvSpPr/>
              <p:nvPr/>
            </p:nvSpPr>
            <p:spPr>
              <a:xfrm>
                <a:off x="6699647" y="4046564"/>
                <a:ext cx="2743240" cy="1145219"/>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mj-lt"/>
                  </a:rPr>
                  <a:t>Participant </a:t>
                </a:r>
                <a:r>
                  <a:rPr lang="en-US" sz="1500" dirty="0">
                    <a:latin typeface="+mj-lt"/>
                  </a:rPr>
                  <a:t>e</a:t>
                </a:r>
                <a:r>
                  <a:rPr lang="en-US" sz="1500" kern="1200" dirty="0">
                    <a:latin typeface="+mj-lt"/>
                  </a:rPr>
                  <a:t>xposure (dosage)</a:t>
                </a:r>
              </a:p>
              <a:p>
                <a:pPr marL="114300" lvl="1" indent="-114300" algn="l" defTabSz="666750">
                  <a:lnSpc>
                    <a:spcPct val="90000"/>
                  </a:lnSpc>
                  <a:spcBef>
                    <a:spcPct val="0"/>
                  </a:spcBef>
                  <a:spcAft>
                    <a:spcPct val="15000"/>
                  </a:spcAft>
                  <a:buChar char="•"/>
                </a:pPr>
                <a:r>
                  <a:rPr lang="en-US" sz="1500" kern="1200" dirty="0">
                    <a:latin typeface="+mj-lt"/>
                  </a:rPr>
                  <a:t>Receipt of intervention core elements</a:t>
                </a:r>
              </a:p>
              <a:p>
                <a:pPr marL="114300" lvl="1" indent="-114300" algn="l" defTabSz="666750">
                  <a:lnSpc>
                    <a:spcPct val="90000"/>
                  </a:lnSpc>
                  <a:spcBef>
                    <a:spcPct val="0"/>
                  </a:spcBef>
                  <a:spcAft>
                    <a:spcPct val="15000"/>
                  </a:spcAft>
                  <a:buChar char="•"/>
                </a:pPr>
                <a:r>
                  <a:rPr lang="en-US" sz="1500" dirty="0">
                    <a:latin typeface="+mj-lt"/>
                  </a:rPr>
                  <a:t>Understanding of intervention</a:t>
                </a:r>
              </a:p>
              <a:p>
                <a:pPr marL="114300" lvl="1" indent="-114300" algn="l" defTabSz="666750">
                  <a:lnSpc>
                    <a:spcPct val="90000"/>
                  </a:lnSpc>
                  <a:spcBef>
                    <a:spcPct val="0"/>
                  </a:spcBef>
                  <a:spcAft>
                    <a:spcPct val="15000"/>
                  </a:spcAft>
                  <a:buChar char="•"/>
                </a:pPr>
                <a:r>
                  <a:rPr lang="en-US" sz="1500" kern="1200" dirty="0">
                    <a:latin typeface="+mj-lt"/>
                  </a:rPr>
                  <a:t>Performance of intervention related skills during the trial</a:t>
                </a:r>
              </a:p>
            </p:txBody>
          </p:sp>
        </p:grpSp>
        <p:sp>
          <p:nvSpPr>
            <p:cNvPr id="11" name="TextBox 10">
              <a:extLst>
                <a:ext uri="{FF2B5EF4-FFF2-40B4-BE49-F238E27FC236}">
                  <a16:creationId xmlns:a16="http://schemas.microsoft.com/office/drawing/2014/main" id="{E57146B2-2278-FA47-A013-878BFE51E578}"/>
                </a:ext>
              </a:extLst>
            </p:cNvPr>
            <p:cNvSpPr txBox="1"/>
            <p:nvPr/>
          </p:nvSpPr>
          <p:spPr>
            <a:xfrm>
              <a:off x="3498637" y="2677230"/>
              <a:ext cx="1601785" cy="646331"/>
            </a:xfrm>
            <a:prstGeom prst="rect">
              <a:avLst/>
            </a:prstGeom>
            <a:noFill/>
          </p:spPr>
          <p:txBody>
            <a:bodyPr wrap="none" rtlCol="0">
              <a:spAutoFit/>
            </a:bodyPr>
            <a:lstStyle/>
            <a:p>
              <a:pPr algn="ctr"/>
              <a:r>
                <a:rPr lang="en-US" dirty="0">
                  <a:solidFill>
                    <a:schemeClr val="bg1"/>
                  </a:solidFill>
                </a:rPr>
                <a:t>INTERVENTION</a:t>
              </a:r>
            </a:p>
            <a:p>
              <a:pPr algn="ctr"/>
              <a:r>
                <a:rPr lang="en-US" dirty="0">
                  <a:solidFill>
                    <a:schemeClr val="bg1"/>
                  </a:solidFill>
                </a:rPr>
                <a:t>FIDELITY</a:t>
              </a:r>
            </a:p>
          </p:txBody>
        </p:sp>
        <p:sp>
          <p:nvSpPr>
            <p:cNvPr id="12" name="TextBox 11">
              <a:extLst>
                <a:ext uri="{FF2B5EF4-FFF2-40B4-BE49-F238E27FC236}">
                  <a16:creationId xmlns:a16="http://schemas.microsoft.com/office/drawing/2014/main" id="{05830589-6A28-0E43-AAA9-DE1F30E30A68}"/>
                </a:ext>
              </a:extLst>
            </p:cNvPr>
            <p:cNvSpPr txBox="1"/>
            <p:nvPr/>
          </p:nvSpPr>
          <p:spPr>
            <a:xfrm>
              <a:off x="3933568" y="5572897"/>
              <a:ext cx="4324864" cy="369332"/>
            </a:xfrm>
            <a:prstGeom prst="rect">
              <a:avLst/>
            </a:prstGeom>
            <a:noFill/>
          </p:spPr>
          <p:txBody>
            <a:bodyPr wrap="square" rtlCol="0">
              <a:spAutoFit/>
            </a:bodyPr>
            <a:lstStyle/>
            <a:p>
              <a:pPr algn="ctr"/>
              <a:r>
                <a:rPr lang="en-US" dirty="0"/>
                <a:t>The CONSIDER Fidelity Framework  </a:t>
              </a:r>
            </a:p>
          </p:txBody>
        </p:sp>
      </p:grpSp>
      <p:pic>
        <p:nvPicPr>
          <p:cNvPr id="17" name="Recorded Sound" descr="Recorded Sound">
            <a:hlinkClick r:id="" action="ppaction://media"/>
            <a:extLst>
              <a:ext uri="{FF2B5EF4-FFF2-40B4-BE49-F238E27FC236}">
                <a16:creationId xmlns:a16="http://schemas.microsoft.com/office/drawing/2014/main" id="{139D5D06-1FFB-7B4E-B742-9BC8FF7477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528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3973</TotalTime>
  <Words>973</Words>
  <Application>Microsoft Office PowerPoint</Application>
  <PresentationFormat>Widescreen</PresentationFormat>
  <Paragraphs>139</Paragraphs>
  <Slides>15</Slides>
  <Notes>5</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The CONSIDER framework: Guiding intervention fidelity and study design in clinical trials of surgery and complex Interventions.</vt:lpstr>
      <vt:lpstr>Complex Interventions</vt:lpstr>
      <vt:lpstr>Clinical Trials</vt:lpstr>
      <vt:lpstr>Intervention Fidelity</vt:lpstr>
      <vt:lpstr>The Problem</vt:lpstr>
      <vt:lpstr>CONSIDER</vt:lpstr>
      <vt:lpstr>Systematic Review</vt:lpstr>
      <vt:lpstr>Best Fit Framework Synthesis (BFFS)</vt:lpstr>
      <vt:lpstr>PowerPoint Presentation</vt:lpstr>
      <vt:lpstr>Design</vt:lpstr>
      <vt:lpstr>Delivery</vt:lpstr>
      <vt:lpstr>Receipt</vt:lpstr>
      <vt:lpstr>CONSIDER benefits EBM</vt:lpstr>
      <vt:lpstr> CONSIDER facilitates trial design </vt:lpstr>
      <vt:lpstr>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Arsenio Paez</dc:creator>
  <cp:lastModifiedBy>Angie Stark</cp:lastModifiedBy>
  <cp:revision>44</cp:revision>
  <cp:lastPrinted>2020-06-29T19:35:30Z</cp:lastPrinted>
  <dcterms:created xsi:type="dcterms:W3CDTF">2019-10-27T16:16:54Z</dcterms:created>
  <dcterms:modified xsi:type="dcterms:W3CDTF">2020-08-03T13:47:48Z</dcterms:modified>
</cp:coreProperties>
</file>